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97" r:id="rId3"/>
    <p:sldId id="298" r:id="rId4"/>
    <p:sldId id="289" r:id="rId5"/>
    <p:sldId id="257" r:id="rId6"/>
    <p:sldId id="258" r:id="rId7"/>
    <p:sldId id="259" r:id="rId8"/>
    <p:sldId id="260" r:id="rId9"/>
    <p:sldId id="317"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290" r:id="rId23"/>
    <p:sldId id="318" r:id="rId24"/>
    <p:sldId id="319" r:id="rId25"/>
    <p:sldId id="320" r:id="rId26"/>
    <p:sldId id="321" r:id="rId27"/>
    <p:sldId id="322" r:id="rId28"/>
    <p:sldId id="323" r:id="rId29"/>
    <p:sldId id="324" r:id="rId30"/>
    <p:sldId id="326" r:id="rId31"/>
    <p:sldId id="325" r:id="rId32"/>
    <p:sldId id="294" r:id="rId33"/>
    <p:sldId id="295" r:id="rId34"/>
    <p:sldId id="29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33B4D6-EDB0-4E15-AC96-232C5C7ACDF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303901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33B4D6-EDB0-4E15-AC96-232C5C7ACDF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426660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33B4D6-EDB0-4E15-AC96-232C5C7ACDF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36228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33B4D6-EDB0-4E15-AC96-232C5C7ACDF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57022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33B4D6-EDB0-4E15-AC96-232C5C7ACDF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83072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33B4D6-EDB0-4E15-AC96-232C5C7ACDF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6854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33B4D6-EDB0-4E15-AC96-232C5C7ACDF6}"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244607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33B4D6-EDB0-4E15-AC96-232C5C7ACDF6}"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220023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3B4D6-EDB0-4E15-AC96-232C5C7ACDF6}"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4AA6A9-EE30-48A1-ABF5-60ECC4C0C417}"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3717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33B4D6-EDB0-4E15-AC96-232C5C7ACDF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281353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33B4D6-EDB0-4E15-AC96-232C5C7ACDF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83610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3B4D6-EDB0-4E15-AC96-232C5C7ACDF6}" type="datetimeFigureOut">
              <a:rPr lang="en-US" smtClean="0"/>
              <a:t>6/19/2018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AA6A9-EE30-48A1-ABF5-60ECC4C0C417}"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7180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atthew_Davis@swissre.com" TargetMode="External"/><Relationship Id="rId2" Type="http://schemas.openxmlformats.org/officeDocument/2006/relationships/hyperlink" Target="mailto:Skow-Bob.Skow@iiaiowa.org" TargetMode="External"/><Relationship Id="rId1" Type="http://schemas.openxmlformats.org/officeDocument/2006/relationships/slideLayout" Target="../slideLayouts/slideLayout2.xml"/><Relationship Id="rId4" Type="http://schemas.openxmlformats.org/officeDocument/2006/relationships/hyperlink" Target="mailto:James_Redeker@swissre.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independentagent.com/bestpractices" TargetMode="External"/><Relationship Id="rId2" Type="http://schemas.openxmlformats.org/officeDocument/2006/relationships/hyperlink" Target="https://rms.iiaba.net/Prevention/Pages/Procedures/Checklists/default.asp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Matthew_Davis@swissre.com" TargetMode="External"/><Relationship Id="rId2" Type="http://schemas.openxmlformats.org/officeDocument/2006/relationships/hyperlink" Target="mailto:Skow-Bob.Skow@iiaiowa.org" TargetMode="External"/><Relationship Id="rId1" Type="http://schemas.openxmlformats.org/officeDocument/2006/relationships/slideLayout" Target="../slideLayouts/slideLayout2.xml"/><Relationship Id="rId4" Type="http://schemas.openxmlformats.org/officeDocument/2006/relationships/hyperlink" Target="mailto:James_Redeker@swissre.co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4A2035F-931B-4F9C-94B6-6CDA197632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867400"/>
          </a:xfrm>
          <a:prstGeom prst="rect">
            <a:avLst/>
          </a:prstGeom>
        </p:spPr>
      </p:pic>
    </p:spTree>
    <p:extLst>
      <p:ext uri="{BB962C8B-B14F-4D97-AF65-F5344CB8AC3E}">
        <p14:creationId xmlns:p14="http://schemas.microsoft.com/office/powerpoint/2010/main" val="2856186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lstStyle/>
          <a:p>
            <a:r>
              <a:rPr lang="en-US" b="1" dirty="0"/>
              <a:t>General Overview (in order)</a:t>
            </a:r>
            <a:endParaRPr lang="en-US" dirty="0"/>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fontScale="92500" lnSpcReduction="20000"/>
          </a:bodyPr>
          <a:lstStyle/>
          <a:p>
            <a:pPr marL="514350" indent="-514350">
              <a:buFont typeface="+mj-lt"/>
              <a:buAutoNum type="arabicPeriod"/>
            </a:pPr>
            <a:r>
              <a:rPr lang="en-US" altLang="en-US" sz="2400" dirty="0"/>
              <a:t>The Buyer’s and Seller’s long-term goals and priorities.</a:t>
            </a:r>
          </a:p>
          <a:p>
            <a:pPr marL="514350" indent="-514350">
              <a:buFont typeface="+mj-lt"/>
              <a:buAutoNum type="arabicPeriod"/>
            </a:pPr>
            <a:endParaRPr lang="en-US" altLang="en-US" sz="2400" dirty="0"/>
          </a:p>
          <a:p>
            <a:pPr marL="514350" indent="-514350">
              <a:buFont typeface="+mj-lt"/>
              <a:buAutoNum type="arabicPeriod"/>
            </a:pPr>
            <a:endParaRPr lang="en-US" altLang="en-US" sz="2400" dirty="0"/>
          </a:p>
          <a:p>
            <a:pPr marL="514350" indent="-514350">
              <a:buFont typeface="+mj-lt"/>
              <a:buAutoNum type="arabicPeriod"/>
            </a:pPr>
            <a:endParaRPr lang="en-US" altLang="en-US" sz="2400" dirty="0"/>
          </a:p>
          <a:p>
            <a:pPr marL="514350" indent="-514350">
              <a:buFont typeface="+mj-lt"/>
              <a:buAutoNum type="arabicPeriod"/>
            </a:pPr>
            <a:endParaRPr lang="en-US" altLang="en-US" sz="2400" dirty="0"/>
          </a:p>
          <a:p>
            <a:pPr marL="514350" indent="-514350">
              <a:buFont typeface="+mj-lt"/>
              <a:buAutoNum type="arabicPeriod"/>
            </a:pPr>
            <a:endParaRPr lang="en-US" altLang="en-US" sz="2400" dirty="0"/>
          </a:p>
          <a:p>
            <a:pPr marL="514350" indent="-514350">
              <a:buFont typeface="+mj-lt"/>
              <a:buAutoNum type="arabicPeriod"/>
            </a:pPr>
            <a:endParaRPr lang="en-US" altLang="en-US" sz="2400" dirty="0"/>
          </a:p>
          <a:p>
            <a:pPr marL="514350" indent="-514350">
              <a:buFont typeface="+mj-lt"/>
              <a:buAutoNum type="arabicPeriod"/>
            </a:pPr>
            <a:endParaRPr lang="en-US" altLang="en-US" sz="2400" dirty="0"/>
          </a:p>
          <a:p>
            <a:pPr marL="514350" indent="-514350">
              <a:buFont typeface="+mj-lt"/>
              <a:buAutoNum type="arabicPeriod"/>
            </a:pPr>
            <a:r>
              <a:rPr lang="en-US" altLang="en-US" sz="2400" dirty="0"/>
              <a:t>The people (talent, culture, etc.).</a:t>
            </a:r>
          </a:p>
          <a:p>
            <a:pPr marL="514350" indent="-514350">
              <a:buFont typeface="+mj-lt"/>
              <a:buAutoNum type="arabicPeriod"/>
            </a:pPr>
            <a:r>
              <a:rPr lang="en-US" altLang="en-US" sz="2400" dirty="0"/>
              <a:t>The money (structure, price, terms, etc.).</a:t>
            </a:r>
          </a:p>
          <a:p>
            <a:pPr marL="514350" indent="-514350">
              <a:buFont typeface="+mj-lt"/>
              <a:buAutoNum type="arabicPeriod"/>
            </a:pPr>
            <a:r>
              <a:rPr lang="en-US" altLang="en-US" sz="2400" dirty="0"/>
              <a:t>The paperwork (buy/sell agreements, purchase/sale contracts, etc.).</a:t>
            </a:r>
          </a:p>
          <a:p>
            <a:pPr marL="514350" indent="-514350">
              <a:buFont typeface="+mj-lt"/>
              <a:buAutoNum type="arabicPeriod"/>
            </a:pPr>
            <a:r>
              <a:rPr lang="en-US" altLang="en-US" sz="2400" dirty="0"/>
              <a:t>The operational execution. </a:t>
            </a:r>
          </a:p>
          <a:p>
            <a:pPr marL="0" indent="0">
              <a:buNone/>
            </a:pPr>
            <a:endParaRPr lang="en-US" dirty="0"/>
          </a:p>
        </p:txBody>
      </p:sp>
      <p:graphicFrame>
        <p:nvGraphicFramePr>
          <p:cNvPr id="4" name="Table 3"/>
          <p:cNvGraphicFramePr>
            <a:graphicFrameLocks noGrp="1"/>
          </p:cNvGraphicFramePr>
          <p:nvPr>
            <p:extLst/>
          </p:nvPr>
        </p:nvGraphicFramePr>
        <p:xfrm>
          <a:off x="1143000" y="2057400"/>
          <a:ext cx="7086600" cy="2011680"/>
        </p:xfrm>
        <a:graphic>
          <a:graphicData uri="http://schemas.openxmlformats.org/drawingml/2006/table">
            <a:tbl>
              <a:tblPr firstRow="1" bandRow="1">
                <a:tableStyleId>{5C22544A-7EE6-4342-B048-85BDC9FD1C3A}</a:tableStyleId>
              </a:tblPr>
              <a:tblGrid>
                <a:gridCol w="35433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tblGrid>
              <a:tr h="1752600">
                <a:tc>
                  <a:txBody>
                    <a:bodyPr/>
                    <a:lstStyle/>
                    <a:p>
                      <a:pPr marL="0" indent="0">
                        <a:buFont typeface="Arial" panose="020B0604020202020204" pitchFamily="34" charset="0"/>
                        <a:buNone/>
                      </a:pPr>
                      <a:r>
                        <a:rPr lang="en-US" sz="1400" b="0" dirty="0">
                          <a:solidFill>
                            <a:schemeClr val="tx1"/>
                          </a:solidFill>
                        </a:rPr>
                        <a:t>Buyer - </a:t>
                      </a:r>
                    </a:p>
                    <a:p>
                      <a:pPr marL="285750" indent="-285750">
                        <a:buFont typeface="Arial" panose="020B0604020202020204" pitchFamily="34" charset="0"/>
                        <a:buChar char="•"/>
                      </a:pPr>
                      <a:r>
                        <a:rPr lang="en-US" sz="1400" b="0" dirty="0">
                          <a:solidFill>
                            <a:schemeClr val="tx1"/>
                          </a:solidFill>
                        </a:rPr>
                        <a:t>+</a:t>
                      </a:r>
                      <a:r>
                        <a:rPr lang="en-US" sz="1400" b="0" baseline="0" dirty="0">
                          <a:solidFill>
                            <a:schemeClr val="tx1"/>
                          </a:solidFill>
                        </a:rPr>
                        <a:t>  strategically acquire new territory, markets, talent, obtain expense synergies and critical revenue mass, expand value proposition, build wealth, etc. </a:t>
                      </a:r>
                    </a:p>
                    <a:p>
                      <a:pPr marL="285750" indent="-285750">
                        <a:buFont typeface="Arial" panose="020B0604020202020204" pitchFamily="34" charset="0"/>
                        <a:buChar char="•"/>
                      </a:pPr>
                      <a:r>
                        <a:rPr lang="en-US" sz="1400" b="0" baseline="0" dirty="0">
                          <a:solidFill>
                            <a:schemeClr val="tx1"/>
                          </a:solidFill>
                        </a:rPr>
                        <a:t>-  avoid dealing with organic growth problems or other management or personnel problems</a:t>
                      </a:r>
                      <a:endParaRPr lang="en-US" sz="1400" b="0" dirty="0">
                        <a:solidFill>
                          <a:schemeClr val="tx1"/>
                        </a:solidFill>
                      </a:endParaRPr>
                    </a:p>
                  </a:txBody>
                  <a:tcPr>
                    <a:noFill/>
                  </a:tcPr>
                </a:tc>
                <a:tc>
                  <a:txBody>
                    <a:bodyPr/>
                    <a:lstStyle/>
                    <a:p>
                      <a:pPr marL="0" indent="0">
                        <a:buFont typeface="Arial" panose="020B0604020202020204" pitchFamily="34" charset="0"/>
                        <a:buNone/>
                      </a:pPr>
                      <a:r>
                        <a:rPr lang="en-US" sz="1400" b="0" dirty="0">
                          <a:solidFill>
                            <a:schemeClr val="tx1"/>
                          </a:solidFill>
                        </a:rPr>
                        <a:t>Seller - </a:t>
                      </a:r>
                    </a:p>
                    <a:p>
                      <a:pPr marL="285750" indent="-285750">
                        <a:buFont typeface="Arial" panose="020B0604020202020204" pitchFamily="34" charset="0"/>
                        <a:buChar char="•"/>
                      </a:pPr>
                      <a:r>
                        <a:rPr lang="en-US" sz="1400" b="0" dirty="0">
                          <a:solidFill>
                            <a:schemeClr val="tx1"/>
                          </a:solidFill>
                        </a:rPr>
                        <a:t>+</a:t>
                      </a:r>
                      <a:r>
                        <a:rPr lang="en-US" sz="1400" b="0" baseline="0" dirty="0">
                          <a:solidFill>
                            <a:schemeClr val="tx1"/>
                          </a:solidFill>
                        </a:rPr>
                        <a:t>  retirement and quality of life planning, reduce and spread financial risk, business perpetuation and operational continuity planning, reward key employees, mentoring opportunity, etc. </a:t>
                      </a:r>
                    </a:p>
                    <a:p>
                      <a:pPr marL="285750" indent="-285750">
                        <a:buFont typeface="Arial" panose="020B0604020202020204" pitchFamily="34" charset="0"/>
                        <a:buChar char="•"/>
                      </a:pPr>
                      <a:r>
                        <a:rPr lang="en-US" sz="1400" b="0" baseline="0" dirty="0">
                          <a:solidFill>
                            <a:schemeClr val="tx1"/>
                          </a:solidFill>
                        </a:rPr>
                        <a:t>-  avoid personnel and other management problems, belief that a large bucket of money will ‘make’ me happy </a:t>
                      </a:r>
                      <a:endParaRPr lang="en-US" sz="1400" b="0" dirty="0">
                        <a:solidFill>
                          <a:schemeClr val="tx1"/>
                        </a:solidFill>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4330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fontScale="90000"/>
          </a:bodyPr>
          <a:lstStyle/>
          <a:p>
            <a:r>
              <a:rPr lang="en-US" b="1" dirty="0"/>
              <a:t>Transaction Types and</a:t>
            </a:r>
            <a:br>
              <a:rPr lang="en-US" b="1" dirty="0"/>
            </a:br>
            <a:r>
              <a:rPr lang="en-US" b="1" dirty="0"/>
              <a:t>Subject of Transaction – Overview 1</a:t>
            </a:r>
            <a:endParaRPr lang="en-US" dirty="0"/>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fontScale="70000" lnSpcReduction="20000"/>
          </a:bodyPr>
          <a:lstStyle/>
          <a:p>
            <a:pPr marL="514350" indent="-514350">
              <a:buFont typeface="+mj-lt"/>
              <a:buAutoNum type="arabicPeriod"/>
            </a:pPr>
            <a:r>
              <a:rPr lang="en-US" altLang="en-US" sz="2600" dirty="0"/>
              <a:t>Transaction Types</a:t>
            </a:r>
          </a:p>
          <a:p>
            <a:pPr marL="914400" lvl="1" indent="-514350">
              <a:buFont typeface="+mj-lt"/>
              <a:buAutoNum type="alphaLcParenR"/>
            </a:pPr>
            <a:r>
              <a:rPr lang="en-US" altLang="en-US" sz="1900" dirty="0"/>
              <a:t>Purchases – Sales – Mergers</a:t>
            </a:r>
          </a:p>
          <a:p>
            <a:pPr marL="914400" lvl="1" indent="-514350">
              <a:buFont typeface="+mj-lt"/>
              <a:buAutoNum type="alphaLcParenR"/>
            </a:pPr>
            <a:r>
              <a:rPr lang="en-US" altLang="en-US" sz="1900" dirty="0"/>
              <a:t>Entire agency, individual book of business, branch office, division, etc.  </a:t>
            </a:r>
          </a:p>
          <a:p>
            <a:pPr marL="514350" indent="-514350">
              <a:buFont typeface="+mj-lt"/>
              <a:buAutoNum type="arabicPeriod"/>
            </a:pPr>
            <a:endParaRPr lang="en-US" altLang="en-US" sz="2600" dirty="0"/>
          </a:p>
          <a:p>
            <a:pPr marL="514350" indent="-514350">
              <a:buFont typeface="+mj-lt"/>
              <a:buAutoNum type="arabicPeriod"/>
            </a:pPr>
            <a:r>
              <a:rPr lang="en-US" altLang="en-US" sz="2600" dirty="0"/>
              <a:t>Subject of Transaction – Purchases and Sales</a:t>
            </a:r>
          </a:p>
          <a:p>
            <a:pPr marL="914400" lvl="1" indent="-514350">
              <a:buFont typeface="+mj-lt"/>
              <a:buAutoNum type="arabicPeriod"/>
            </a:pPr>
            <a:r>
              <a:rPr lang="en-US" altLang="en-US" sz="2300" dirty="0"/>
              <a:t>Assets – usually preferred by outside or unrelated buyers</a:t>
            </a:r>
          </a:p>
          <a:p>
            <a:pPr marL="1314450" lvl="2" indent="-514350">
              <a:buFont typeface="+mj-lt"/>
              <a:buAutoNum type="alphaLcParenR"/>
            </a:pPr>
            <a:r>
              <a:rPr lang="en-US" altLang="en-US" sz="1900" dirty="0"/>
              <a:t>Buyer purchases:</a:t>
            </a:r>
          </a:p>
          <a:p>
            <a:pPr marL="1771650" lvl="3" indent="-514350">
              <a:buFont typeface="+mj-lt"/>
              <a:buAutoNum type="alphaLcParenR"/>
            </a:pPr>
            <a:r>
              <a:rPr lang="en-US" altLang="en-US" sz="1900" dirty="0"/>
              <a:t>Intangible Assets (book of business, expirations, goodwill, etc.) </a:t>
            </a:r>
          </a:p>
          <a:p>
            <a:pPr marL="1771650" lvl="3" indent="-514350">
              <a:buFont typeface="+mj-lt"/>
              <a:buAutoNum type="alphaLcParenR"/>
            </a:pPr>
            <a:r>
              <a:rPr lang="en-US" altLang="en-US" sz="1900" dirty="0"/>
              <a:t>Tangible Assets (furniture and equipment, etc.) </a:t>
            </a:r>
          </a:p>
          <a:p>
            <a:pPr marL="1314450" lvl="2" indent="-514350">
              <a:buFont typeface="+mj-lt"/>
              <a:buAutoNum type="alphaLcParenR"/>
            </a:pPr>
            <a:r>
              <a:rPr lang="en-US" altLang="en-US" sz="1900" dirty="0"/>
              <a:t>Seller settles their own liabilities from the sale proceeds</a:t>
            </a:r>
          </a:p>
          <a:p>
            <a:pPr marL="1314450" lvl="2" indent="-514350">
              <a:buFont typeface="+mj-lt"/>
              <a:buAutoNum type="alphaLcParenR"/>
            </a:pPr>
            <a:r>
              <a:rPr lang="en-US" altLang="en-US" sz="1900" dirty="0"/>
              <a:t>Seller distributes net proceeds to owners </a:t>
            </a:r>
          </a:p>
          <a:p>
            <a:pPr marL="800100" lvl="2" indent="0">
              <a:buNone/>
            </a:pPr>
            <a:endParaRPr lang="en-US" altLang="en-US" sz="1900" dirty="0"/>
          </a:p>
          <a:p>
            <a:pPr marL="914400" lvl="1" indent="-514350">
              <a:buFont typeface="+mj-lt"/>
              <a:buAutoNum type="arabicPeriod"/>
            </a:pPr>
            <a:r>
              <a:rPr lang="en-US" altLang="en-US" sz="2300" dirty="0"/>
              <a:t>Stock (of a Corp) or Units (of an LLC) – usually preferred in internal succession plans, and by C-Corp sellers</a:t>
            </a:r>
          </a:p>
          <a:p>
            <a:pPr marL="1314450" lvl="2" indent="-514350">
              <a:buFont typeface="+mj-lt"/>
              <a:buAutoNum type="alphaLcParenR"/>
            </a:pPr>
            <a:r>
              <a:rPr lang="en-US" altLang="en-US" sz="1900" dirty="0"/>
              <a:t>Buyer purchases:</a:t>
            </a:r>
          </a:p>
          <a:p>
            <a:pPr marL="1771650" lvl="3" indent="-514350">
              <a:buFont typeface="+mj-lt"/>
              <a:buAutoNum type="alphaLcParenR"/>
            </a:pPr>
            <a:r>
              <a:rPr lang="en-US" altLang="en-US" sz="1900" dirty="0"/>
              <a:t>Ownership interest (stock or units) from current owners </a:t>
            </a:r>
          </a:p>
          <a:p>
            <a:pPr marL="2228850" lvl="4" indent="-514350">
              <a:buFont typeface="+mj-lt"/>
              <a:buAutoNum type="alphaLcParenR"/>
            </a:pPr>
            <a:r>
              <a:rPr lang="en-US" altLang="en-US" sz="1900" dirty="0"/>
              <a:t>All intangible and tangible assets, plus cash, A/R, etc., as well as all liabilities, known and unknown, go with the transaction, since they are owned by or the obligation of the selling legal entity. </a:t>
            </a:r>
          </a:p>
          <a:p>
            <a:pPr marL="0" indent="0">
              <a:buNone/>
            </a:pPr>
            <a:endParaRPr lang="en-US" dirty="0"/>
          </a:p>
        </p:txBody>
      </p:sp>
    </p:spTree>
    <p:extLst>
      <p:ext uri="{BB962C8B-B14F-4D97-AF65-F5344CB8AC3E}">
        <p14:creationId xmlns:p14="http://schemas.microsoft.com/office/powerpoint/2010/main" val="318401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fontScale="90000"/>
          </a:bodyPr>
          <a:lstStyle/>
          <a:p>
            <a:r>
              <a:rPr lang="en-US" b="1" dirty="0"/>
              <a:t>Transaction Types and</a:t>
            </a:r>
            <a:br>
              <a:rPr lang="en-US" b="1" dirty="0"/>
            </a:br>
            <a:r>
              <a:rPr lang="en-US" b="1" dirty="0"/>
              <a:t>Subject of Transaction – Overview 2</a:t>
            </a:r>
            <a:endParaRPr lang="en-US" dirty="0"/>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a:bodyPr>
          <a:lstStyle/>
          <a:p>
            <a:pPr marL="514350" indent="-514350">
              <a:buFont typeface="+mj-lt"/>
              <a:buAutoNum type="arabicPeriod" startAt="3"/>
            </a:pPr>
            <a:r>
              <a:rPr lang="en-US" altLang="en-US" sz="2800" dirty="0"/>
              <a:t>Subject of Transaction – Mergers</a:t>
            </a:r>
          </a:p>
          <a:p>
            <a:pPr marL="914400" lvl="1" indent="-514350">
              <a:buFont typeface="+mj-lt"/>
              <a:buAutoNum type="arabicPeriod"/>
            </a:pPr>
            <a:r>
              <a:rPr lang="en-US" altLang="en-US" sz="1600" dirty="0"/>
              <a:t>Either</a:t>
            </a:r>
          </a:p>
          <a:p>
            <a:pPr marL="1314450" lvl="2" indent="-514350">
              <a:buFont typeface="+mj-lt"/>
              <a:buAutoNum type="alphaLcParenR"/>
            </a:pPr>
            <a:r>
              <a:rPr lang="en-US" altLang="en-US" sz="1400" dirty="0"/>
              <a:t>One or more parties to the merger, merge their legal entity into the surviving  entity, receiving shares or units of the surviving entity in exchange for their current shares or units, or</a:t>
            </a:r>
          </a:p>
          <a:p>
            <a:pPr marL="1314450" lvl="2" indent="-514350">
              <a:buFont typeface="+mj-lt"/>
              <a:buAutoNum type="alphaLcParenR"/>
            </a:pPr>
            <a:r>
              <a:rPr lang="en-US" altLang="en-US" sz="1400" dirty="0"/>
              <a:t>All parties to the merger, merge their legal entities into a newly-formed entity, receiving shares or units of the new entity in exchange for their current shares or units</a:t>
            </a:r>
          </a:p>
          <a:p>
            <a:pPr marL="914400" lvl="1" indent="-514350">
              <a:buFont typeface="+mj-lt"/>
              <a:buAutoNum type="arabicPeriod"/>
            </a:pPr>
            <a:r>
              <a:rPr lang="en-US" altLang="en-US" sz="1600" dirty="0"/>
              <a:t>All assets and liabilities of each party to the merger are now in the new or surviving entity</a:t>
            </a:r>
          </a:p>
          <a:p>
            <a:pPr marL="914400" lvl="1" indent="-514350">
              <a:buFont typeface="+mj-lt"/>
              <a:buAutoNum type="arabicPeriod"/>
            </a:pPr>
            <a:r>
              <a:rPr lang="en-US" altLang="en-US" sz="1600" dirty="0"/>
              <a:t>Most complicated transaction primarily because of shared control issues</a:t>
            </a:r>
          </a:p>
          <a:p>
            <a:pPr marL="914400" lvl="1" indent="-514350">
              <a:buFont typeface="+mj-lt"/>
              <a:buAutoNum type="arabicPeriod"/>
            </a:pPr>
            <a:r>
              <a:rPr lang="en-US" altLang="en-US" sz="1600" dirty="0"/>
              <a:t>Relative valuation process (i.e. the value of each merger partner in relation to one another) can be complex, especially when there are material differences in profitability, growth, quality, and risk factors</a:t>
            </a:r>
          </a:p>
          <a:p>
            <a:pPr marL="914400" lvl="1" indent="-514350">
              <a:buFont typeface="+mj-lt"/>
              <a:buAutoNum type="arabicPeriod"/>
            </a:pPr>
            <a:r>
              <a:rPr lang="en-US" altLang="en-US" sz="1600" dirty="0"/>
              <a:t>Adequate pre-planning and post-planning is needed to avoid post-transaction surprises and lower the risk of costly, messy ‘divorce’.    </a:t>
            </a:r>
          </a:p>
          <a:p>
            <a:pPr marL="914400" lvl="1" indent="-514350">
              <a:buFont typeface="+mj-lt"/>
              <a:buAutoNum type="arabicPeriod"/>
            </a:pPr>
            <a:endParaRPr lang="en-US" dirty="0"/>
          </a:p>
        </p:txBody>
      </p:sp>
    </p:spTree>
    <p:extLst>
      <p:ext uri="{BB962C8B-B14F-4D97-AF65-F5344CB8AC3E}">
        <p14:creationId xmlns:p14="http://schemas.microsoft.com/office/powerpoint/2010/main" val="4175884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Tax and </a:t>
            </a:r>
            <a:r>
              <a:rPr lang="en-US" b="1" dirty="0"/>
              <a:t>Structure – Overview 1</a:t>
            </a:r>
            <a:endParaRPr lang="en-US" dirty="0"/>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lnSpcReduction="10000"/>
          </a:bodyPr>
          <a:lstStyle/>
          <a:p>
            <a:pPr marL="0" indent="0">
              <a:lnSpc>
                <a:spcPct val="90000"/>
              </a:lnSpc>
              <a:buNone/>
            </a:pPr>
            <a:r>
              <a:rPr lang="en-US" altLang="en-US" sz="2800" dirty="0"/>
              <a:t>Purchases and Sales - </a:t>
            </a:r>
          </a:p>
          <a:p>
            <a:pPr marL="1009650" lvl="1" indent="-609600">
              <a:lnSpc>
                <a:spcPct val="90000"/>
              </a:lnSpc>
              <a:buFont typeface="+mj-lt"/>
              <a:buAutoNum type="arabicPeriod"/>
            </a:pPr>
            <a:r>
              <a:rPr lang="en-US" altLang="en-US" sz="2400" dirty="0"/>
              <a:t>Buyer’s Perspective  </a:t>
            </a:r>
          </a:p>
          <a:p>
            <a:pPr marL="1314450" lvl="2" indent="-512064">
              <a:lnSpc>
                <a:spcPct val="90000"/>
              </a:lnSpc>
              <a:buFont typeface="+mj-lt"/>
              <a:buAutoNum type="alphaLcParenR"/>
            </a:pPr>
            <a:r>
              <a:rPr lang="en-US" altLang="en-US" sz="1400" dirty="0"/>
              <a:t>write-off purchase price for tax purposes</a:t>
            </a:r>
          </a:p>
          <a:p>
            <a:pPr marL="1314450" lvl="2" indent="-512064">
              <a:lnSpc>
                <a:spcPct val="90000"/>
              </a:lnSpc>
              <a:buFont typeface="+mj-lt"/>
              <a:buAutoNum type="alphaLcParenR"/>
            </a:pPr>
            <a:r>
              <a:rPr lang="en-US" altLang="en-US" sz="1400" dirty="0"/>
              <a:t>no unknown liabilities assumed</a:t>
            </a:r>
          </a:p>
          <a:p>
            <a:pPr marL="802386" lvl="2" indent="0">
              <a:lnSpc>
                <a:spcPct val="90000"/>
              </a:lnSpc>
              <a:buNone/>
            </a:pPr>
            <a:endParaRPr lang="en-US" altLang="en-US" sz="1400" dirty="0"/>
          </a:p>
          <a:p>
            <a:pPr marL="1009650" lvl="1" indent="-609600">
              <a:lnSpc>
                <a:spcPct val="90000"/>
              </a:lnSpc>
              <a:buFont typeface="+mj-lt"/>
              <a:buAutoNum type="arabicPeriod"/>
            </a:pPr>
            <a:r>
              <a:rPr lang="en-US" altLang="en-US" sz="2400" dirty="0"/>
              <a:t>Seller’s Perspective</a:t>
            </a:r>
          </a:p>
          <a:p>
            <a:pPr marL="1314450" lvl="2" indent="-512064">
              <a:lnSpc>
                <a:spcPct val="90000"/>
              </a:lnSpc>
              <a:buFont typeface="+mj-lt"/>
              <a:buAutoNum type="alphaLcParenR"/>
            </a:pPr>
            <a:r>
              <a:rPr lang="en-US" altLang="en-US" sz="1400" dirty="0"/>
              <a:t>Single-level taxation (vs) double-level taxation </a:t>
            </a:r>
          </a:p>
          <a:p>
            <a:pPr marL="1771650" lvl="3" indent="-512064">
              <a:lnSpc>
                <a:spcPct val="90000"/>
              </a:lnSpc>
              <a:buFont typeface="+mj-lt"/>
              <a:buAutoNum type="alphaLcParenR"/>
            </a:pPr>
            <a:r>
              <a:rPr lang="en-US" altLang="en-US" sz="1000" dirty="0"/>
              <a:t>(i.e. entity level and individual level)</a:t>
            </a:r>
          </a:p>
          <a:p>
            <a:pPr marL="1314450" lvl="2" indent="-512064">
              <a:lnSpc>
                <a:spcPct val="90000"/>
              </a:lnSpc>
              <a:buFont typeface="+mj-lt"/>
              <a:buAutoNum type="alphaLcParenR"/>
            </a:pPr>
            <a:r>
              <a:rPr lang="en-US" altLang="en-US" sz="1400" dirty="0"/>
              <a:t>lowest tax rates (usually capital gains (vs) ordinary income)</a:t>
            </a:r>
          </a:p>
          <a:p>
            <a:pPr marL="609600" indent="-609600">
              <a:lnSpc>
                <a:spcPct val="90000"/>
              </a:lnSpc>
              <a:buFont typeface="+mj-lt"/>
              <a:buAutoNum type="arabicPeriod"/>
            </a:pPr>
            <a:endParaRPr lang="en-US" altLang="en-US" sz="2800" dirty="0"/>
          </a:p>
          <a:p>
            <a:pPr marL="0" indent="0">
              <a:lnSpc>
                <a:spcPct val="90000"/>
              </a:lnSpc>
              <a:buNone/>
            </a:pPr>
            <a:r>
              <a:rPr lang="en-US" altLang="en-US" sz="2800" dirty="0"/>
              <a:t>Transaction Price Allocation </a:t>
            </a:r>
          </a:p>
          <a:p>
            <a:pPr lvl="1">
              <a:lnSpc>
                <a:spcPct val="90000"/>
              </a:lnSpc>
            </a:pPr>
            <a:r>
              <a:rPr lang="en-US" altLang="en-US" sz="2400" dirty="0"/>
              <a:t>Intangible Assets (book of business, insurance expirations, goodwill)</a:t>
            </a:r>
          </a:p>
          <a:p>
            <a:pPr marL="1314450" lvl="2" indent="-512064">
              <a:lnSpc>
                <a:spcPct val="90000"/>
              </a:lnSpc>
              <a:buFont typeface="+mj-lt"/>
              <a:buAutoNum type="alphaLcParenR"/>
            </a:pPr>
            <a:r>
              <a:rPr lang="en-US" altLang="en-US" sz="1400" dirty="0"/>
              <a:t>Buyer can deduct over 15 years</a:t>
            </a:r>
          </a:p>
          <a:p>
            <a:pPr marL="1314450" lvl="2" indent="-512064">
              <a:lnSpc>
                <a:spcPct val="90000"/>
              </a:lnSpc>
              <a:buFont typeface="+mj-lt"/>
              <a:buAutoNum type="alphaLcParenR"/>
            </a:pPr>
            <a:r>
              <a:rPr lang="en-US" altLang="en-US" sz="1400" dirty="0"/>
              <a:t>Seller – receives capital gains treatment</a:t>
            </a: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600200"/>
            <a:ext cx="2674937"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6669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Tax and Structure – Overview 2</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fontScale="92500" lnSpcReduction="10000"/>
          </a:bodyPr>
          <a:lstStyle/>
          <a:p>
            <a:pPr marL="0" indent="0">
              <a:buNone/>
            </a:pPr>
            <a:r>
              <a:rPr lang="en-US" altLang="en-US" sz="2800" dirty="0"/>
              <a:t>Asset Sales and Form of Organization</a:t>
            </a:r>
          </a:p>
          <a:p>
            <a:pPr marL="514350" indent="-514350">
              <a:buFont typeface="+mj-lt"/>
              <a:buAutoNum type="arabicPeriod"/>
            </a:pPr>
            <a:r>
              <a:rPr lang="en-US" altLang="en-US" sz="2800" dirty="0"/>
              <a:t>Seller is Pass-Through Entity </a:t>
            </a:r>
          </a:p>
          <a:p>
            <a:pPr marL="914400" lvl="1" indent="-514350">
              <a:buFont typeface="+mj-lt"/>
              <a:buAutoNum type="alphaLcParenR"/>
            </a:pPr>
            <a:r>
              <a:rPr lang="en-US" altLang="en-US" sz="1800" dirty="0"/>
              <a:t>Types </a:t>
            </a:r>
          </a:p>
          <a:p>
            <a:pPr marL="1314450" lvl="2" indent="-514350">
              <a:buFont typeface="+mj-lt"/>
              <a:buAutoNum type="alphaLcParenR"/>
            </a:pPr>
            <a:r>
              <a:rPr lang="en-US" altLang="en-US" sz="1400" dirty="0"/>
              <a:t>S-Corps</a:t>
            </a:r>
          </a:p>
          <a:p>
            <a:pPr marL="1314450" lvl="2" indent="-514350">
              <a:buFont typeface="+mj-lt"/>
              <a:buAutoNum type="alphaLcParenR"/>
            </a:pPr>
            <a:r>
              <a:rPr lang="en-US" altLang="en-US" sz="1400" dirty="0"/>
              <a:t>LLC’s </a:t>
            </a:r>
          </a:p>
          <a:p>
            <a:pPr marL="1314450" lvl="2" indent="-514350">
              <a:buFont typeface="+mj-lt"/>
              <a:buAutoNum type="alphaLcParenR"/>
            </a:pPr>
            <a:r>
              <a:rPr lang="en-US" altLang="en-US" sz="1400" dirty="0"/>
              <a:t>Partnerships</a:t>
            </a:r>
          </a:p>
          <a:p>
            <a:pPr marL="1314450" lvl="2" indent="-514350">
              <a:buFont typeface="+mj-lt"/>
              <a:buAutoNum type="alphaLcParenR"/>
            </a:pPr>
            <a:r>
              <a:rPr lang="en-US" altLang="en-US" sz="1400" dirty="0"/>
              <a:t>Or no legal entity (i.e. sole-proprietor) </a:t>
            </a:r>
          </a:p>
          <a:p>
            <a:pPr marL="914400" lvl="1" indent="-514350">
              <a:buFont typeface="+mj-lt"/>
              <a:buAutoNum type="alphaLcParenR"/>
            </a:pPr>
            <a:r>
              <a:rPr lang="en-US" altLang="en-US" sz="1800" dirty="0"/>
              <a:t>gain on sale of intangible assets is generally a capital gain  </a:t>
            </a:r>
          </a:p>
          <a:p>
            <a:pPr marL="914400" lvl="1" indent="-514350">
              <a:buFont typeface="+mj-lt"/>
              <a:buAutoNum type="alphaLcParenR"/>
            </a:pPr>
            <a:r>
              <a:rPr lang="en-US" altLang="en-US" sz="1800" dirty="0"/>
              <a:t>no tax is paid at entity level </a:t>
            </a:r>
          </a:p>
          <a:p>
            <a:pPr marL="914400" lvl="1" indent="-514350">
              <a:buFont typeface="+mj-lt"/>
              <a:buAutoNum type="alphaLcParenR"/>
            </a:pPr>
            <a:r>
              <a:rPr lang="en-US" altLang="en-US" sz="1800" dirty="0"/>
              <a:t>tax is paid at owner’s level (generally as an individual)</a:t>
            </a:r>
          </a:p>
          <a:p>
            <a:pPr marL="1314450" lvl="2" indent="-514350">
              <a:buFont typeface="+mj-lt"/>
              <a:buAutoNum type="alphaLcParenR"/>
            </a:pPr>
            <a:endParaRPr lang="en-US" altLang="en-US" sz="1400" dirty="0"/>
          </a:p>
          <a:p>
            <a:pPr marL="514350" indent="-514350">
              <a:buFont typeface="+mj-lt"/>
              <a:buAutoNum type="arabicPeriod"/>
            </a:pPr>
            <a:r>
              <a:rPr lang="en-US" altLang="en-US" sz="2800" dirty="0"/>
              <a:t>Seller is Non-Pass-Through Entity  </a:t>
            </a:r>
          </a:p>
          <a:p>
            <a:pPr marL="914400" lvl="1" indent="-514350">
              <a:buFont typeface="+mj-lt"/>
              <a:buAutoNum type="alphaLcParenR"/>
            </a:pPr>
            <a:r>
              <a:rPr lang="en-US" altLang="en-US" sz="1700" dirty="0"/>
              <a:t>Type: C-Corps</a:t>
            </a:r>
          </a:p>
          <a:p>
            <a:pPr marL="914400" lvl="1" indent="-514350">
              <a:buFont typeface="+mj-lt"/>
              <a:buAutoNum type="alphaLcParenR"/>
            </a:pPr>
            <a:r>
              <a:rPr lang="en-US" altLang="en-US" sz="1800" dirty="0"/>
              <a:t>gain on sale of intangible assets is taxed and paid at entity level, and</a:t>
            </a:r>
          </a:p>
          <a:p>
            <a:pPr marL="914400" lvl="1" indent="-514350">
              <a:buFont typeface="+mj-lt"/>
              <a:buAutoNum type="alphaLcParenR"/>
            </a:pPr>
            <a:r>
              <a:rPr lang="en-US" altLang="en-US" sz="1800" dirty="0"/>
              <a:t>when net proceeds are distributed to owners, tax is paid again at owner level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799" y="1600200"/>
            <a:ext cx="2674937"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670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Tax and Structure – Overview 3</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fontScale="92500" lnSpcReduction="10000"/>
          </a:bodyPr>
          <a:lstStyle/>
          <a:p>
            <a:pPr marL="0" indent="0">
              <a:buNone/>
            </a:pPr>
            <a:r>
              <a:rPr lang="en-US" altLang="en-US" sz="2800" dirty="0"/>
              <a:t>Stock or Unit Sales and Form of Organization</a:t>
            </a:r>
          </a:p>
          <a:p>
            <a:pPr marL="514350" indent="-514350">
              <a:buFont typeface="+mj-lt"/>
              <a:buAutoNum type="arabicPeriod"/>
            </a:pPr>
            <a:r>
              <a:rPr lang="en-US" altLang="en-US" sz="2800" dirty="0"/>
              <a:t>Seller </a:t>
            </a:r>
          </a:p>
          <a:p>
            <a:pPr marL="914400" lvl="1" indent="-514350">
              <a:buFont typeface="+mj-lt"/>
              <a:buAutoNum type="alphaLcParenR"/>
            </a:pPr>
            <a:r>
              <a:rPr lang="en-US" altLang="en-US" sz="1700" dirty="0"/>
              <a:t>gain on sale of stock or units is capital gain </a:t>
            </a:r>
          </a:p>
          <a:p>
            <a:pPr marL="1314450" lvl="2" indent="-514350">
              <a:buFont typeface="+mj-lt"/>
              <a:buAutoNum type="alphaLcParenR"/>
            </a:pPr>
            <a:r>
              <a:rPr lang="en-US" altLang="en-US" sz="1500" dirty="0"/>
              <a:t>May avoid state income tax for non-resident shareholder</a:t>
            </a:r>
          </a:p>
          <a:p>
            <a:pPr marL="914400" lvl="1" indent="-514350">
              <a:buFont typeface="+mj-lt"/>
              <a:buAutoNum type="alphaLcParenR"/>
            </a:pPr>
            <a:r>
              <a:rPr lang="en-US" altLang="en-US" sz="1700" dirty="0"/>
              <a:t>may exchange seller stock for buyer stock in tax deferred transaction </a:t>
            </a:r>
          </a:p>
          <a:p>
            <a:pPr marL="914400" lvl="1" indent="-514350">
              <a:buFont typeface="+mj-lt"/>
              <a:buAutoNum type="alphaLcParenR"/>
            </a:pPr>
            <a:r>
              <a:rPr lang="en-US" altLang="en-US" sz="1700" dirty="0"/>
              <a:t>may form Employee Stock Ownership Plan (ESOP) in conjunction with internal succession strategy, with ESOP as stock buyer to obtain seller tax deferral and deductible stock purchase price</a:t>
            </a:r>
          </a:p>
          <a:p>
            <a:pPr marL="514350" indent="-514350">
              <a:buFont typeface="+mj-lt"/>
              <a:buAutoNum type="arabicPeriod"/>
            </a:pPr>
            <a:r>
              <a:rPr lang="en-US" altLang="en-US" sz="2800" dirty="0"/>
              <a:t>Buyer   </a:t>
            </a:r>
          </a:p>
          <a:p>
            <a:pPr marL="914400" lvl="1" indent="-514350">
              <a:buFont typeface="+mj-lt"/>
              <a:buAutoNum type="alphaLcParenR"/>
            </a:pPr>
            <a:r>
              <a:rPr lang="en-US" altLang="en-US" sz="1700" dirty="0"/>
              <a:t>no deduction to buyer of stock</a:t>
            </a:r>
          </a:p>
          <a:p>
            <a:pPr marL="1314450" lvl="2" indent="-514350">
              <a:buFont typeface="+mj-lt"/>
              <a:buAutoNum type="alphaLcParenR"/>
            </a:pPr>
            <a:r>
              <a:rPr lang="en-US" altLang="en-US" sz="1400" dirty="0"/>
              <a:t>Unless Section 338(h)(10) election is made, electing asset purchase treatment for tax purposes for BOTH buyer and seller </a:t>
            </a:r>
          </a:p>
          <a:p>
            <a:pPr marL="1314450" lvl="2" indent="-514350">
              <a:buFont typeface="+mj-lt"/>
              <a:buAutoNum type="alphaLcParenR"/>
            </a:pPr>
            <a:r>
              <a:rPr lang="en-US" altLang="en-US" sz="1400" dirty="0"/>
              <a:t>Or unless ESOP strategy is used</a:t>
            </a:r>
          </a:p>
          <a:p>
            <a:pPr marL="914400" lvl="1" indent="-514350">
              <a:buFont typeface="+mj-lt"/>
              <a:buAutoNum type="alphaLcParenR"/>
            </a:pPr>
            <a:r>
              <a:rPr lang="en-US" altLang="en-US" sz="1800" dirty="0"/>
              <a:t>buyer of units can receive a deduction for purchase price if Section 754 election is made</a:t>
            </a:r>
          </a:p>
          <a:p>
            <a:pPr marL="400050" lvl="1"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981200"/>
            <a:ext cx="2141537" cy="958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2434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Tax and Structure – Overview 4</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a:bodyPr>
          <a:lstStyle/>
          <a:p>
            <a:pPr marL="0" indent="0">
              <a:buNone/>
            </a:pPr>
            <a:r>
              <a:rPr lang="en-US" altLang="en-US" sz="2800" dirty="0"/>
              <a:t>Mergers </a:t>
            </a:r>
          </a:p>
          <a:p>
            <a:r>
              <a:rPr lang="en-US" altLang="en-US" sz="1800" dirty="0"/>
              <a:t>generally no tax gain or loss, or tax deduction, recognized or allowed on mergers</a:t>
            </a:r>
          </a:p>
          <a:p>
            <a:pPr marL="0" indent="0">
              <a:buNone/>
            </a:pPr>
            <a:endParaRPr lang="en-US" altLang="en-US" sz="2800" dirty="0"/>
          </a:p>
          <a:p>
            <a:pPr marL="0" indent="0">
              <a:buNone/>
            </a:pPr>
            <a:r>
              <a:rPr lang="en-US" altLang="en-US" sz="2800" dirty="0"/>
              <a:t>New Tax Bill (related to M&amp;A)</a:t>
            </a:r>
          </a:p>
          <a:p>
            <a:r>
              <a:rPr lang="en-US" altLang="en-US" sz="1800" dirty="0"/>
              <a:t>C Corp tax rate drops to 21%</a:t>
            </a:r>
          </a:p>
          <a:p>
            <a:r>
              <a:rPr lang="en-US" altLang="en-US" sz="1800" dirty="0"/>
              <a:t>Estate tax exemption increased to $11.2MM per person ($22.4MM per couple)</a:t>
            </a:r>
          </a:p>
          <a:p>
            <a:r>
              <a:rPr lang="en-US" altLang="en-US" sz="1800" dirty="0"/>
              <a:t>Real estate and state income tax deductions limited to $10,000 </a:t>
            </a:r>
          </a:p>
          <a:p>
            <a:endParaRPr lang="en-US" altLang="en-US" sz="1800" dirty="0"/>
          </a:p>
          <a:p>
            <a:pPr marL="0" indent="0">
              <a:buNone/>
            </a:pPr>
            <a:r>
              <a:rPr lang="en-US" altLang="en-US" sz="2800" dirty="0"/>
              <a:t>Other </a:t>
            </a:r>
          </a:p>
          <a:p>
            <a:r>
              <a:rPr lang="en-US" altLang="en-US" sz="1800" dirty="0"/>
              <a:t>Installment sale treatment</a:t>
            </a:r>
          </a:p>
          <a:p>
            <a:endParaRPr lang="en-US" altLang="en-US"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876800"/>
            <a:ext cx="2674937"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9652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Setting a Fair Price 1</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a:bodyPr>
          <a:lstStyle/>
          <a:p>
            <a:pPr marL="914400" indent="-512064">
              <a:lnSpc>
                <a:spcPct val="90000"/>
              </a:lnSpc>
              <a:buFont typeface="+mj-lt"/>
              <a:buAutoNum type="arabicPeriod"/>
            </a:pPr>
            <a:r>
              <a:rPr lang="en-US" altLang="en-US" sz="2400" dirty="0"/>
              <a:t>Valuation Based on Earnings</a:t>
            </a:r>
          </a:p>
          <a:p>
            <a:pPr marL="1314450" lvl="2" indent="-512064">
              <a:lnSpc>
                <a:spcPct val="90000"/>
              </a:lnSpc>
              <a:buFont typeface="+mj-lt"/>
              <a:buAutoNum type="alphaLcParenR"/>
            </a:pPr>
            <a:r>
              <a:rPr lang="en-US" altLang="en-US" sz="1800" dirty="0"/>
              <a:t>Base Year - trailing twelve month (ttm)</a:t>
            </a:r>
          </a:p>
          <a:p>
            <a:pPr marL="1314450" lvl="2" indent="-512064">
              <a:lnSpc>
                <a:spcPct val="90000"/>
              </a:lnSpc>
              <a:buFont typeface="+mj-lt"/>
              <a:buAutoNum type="alphaLcParenR"/>
            </a:pPr>
            <a:r>
              <a:rPr lang="en-US" altLang="en-US" sz="1800" dirty="0"/>
              <a:t>Adjusted/Normalized/Proforma - Remove non-recurring and non-operational items of revenue and expense and owner’s perks.  Average fluctuating items (i.e. contingency income).  </a:t>
            </a:r>
          </a:p>
          <a:p>
            <a:pPr marL="1314450" lvl="2" indent="-512064">
              <a:lnSpc>
                <a:spcPct val="90000"/>
              </a:lnSpc>
              <a:buFont typeface="+mj-lt"/>
              <a:buAutoNum type="alphaLcParenR"/>
            </a:pPr>
            <a:r>
              <a:rPr lang="en-US" altLang="en-US" sz="1800" dirty="0"/>
              <a:t>Earnings are normally adjusted base year Earnings Before Interest, Taxes, Depreciation and Amortization or EBITDA</a:t>
            </a:r>
          </a:p>
          <a:p>
            <a:pPr marL="1314450" lvl="2" indent="-512064">
              <a:lnSpc>
                <a:spcPct val="90000"/>
              </a:lnSpc>
              <a:buFont typeface="+mj-lt"/>
              <a:buAutoNum type="alphaLcParenR"/>
            </a:pPr>
            <a:r>
              <a:rPr lang="en-US" altLang="en-US" sz="1800" dirty="0"/>
              <a:t>Capitalize Earnings by either </a:t>
            </a:r>
          </a:p>
          <a:p>
            <a:pPr marL="1771650" lvl="3" indent="-512064">
              <a:lnSpc>
                <a:spcPct val="90000"/>
              </a:lnSpc>
              <a:buFont typeface="+mj-lt"/>
              <a:buAutoNum type="alphaLcParenR"/>
            </a:pPr>
            <a:r>
              <a:rPr lang="en-US" altLang="en-US" sz="1800" dirty="0"/>
              <a:t>Dividing by ‘fair’ rate of return  (generally 12% - 20%) or </a:t>
            </a:r>
          </a:p>
          <a:p>
            <a:pPr marL="1771650" lvl="3" indent="-512064">
              <a:lnSpc>
                <a:spcPct val="90000"/>
              </a:lnSpc>
              <a:buFont typeface="+mj-lt"/>
              <a:buAutoNum type="alphaLcParenR"/>
            </a:pPr>
            <a:r>
              <a:rPr lang="en-US" altLang="en-US" sz="1800" dirty="0"/>
              <a:t>Multiplying by ‘fair’ EBIDTA multiple (generally 5 – 8)</a:t>
            </a:r>
          </a:p>
          <a:p>
            <a:pPr marL="914400" indent="-512064">
              <a:lnSpc>
                <a:spcPct val="90000"/>
              </a:lnSpc>
              <a:buFont typeface="+mj-lt"/>
              <a:buAutoNum type="arabicPeriod"/>
            </a:pPr>
            <a:r>
              <a:rPr lang="en-US" altLang="en-US" sz="2400" dirty="0"/>
              <a:t>Valuation Based on Revenues</a:t>
            </a:r>
          </a:p>
          <a:p>
            <a:pPr marL="1314450" lvl="1" indent="-512064">
              <a:lnSpc>
                <a:spcPct val="90000"/>
              </a:lnSpc>
              <a:buFont typeface="+mj-lt"/>
              <a:buAutoNum type="alphaLcParenR"/>
            </a:pPr>
            <a:r>
              <a:rPr lang="en-US" altLang="en-US" sz="2000" dirty="0"/>
              <a:t>1.0 – 2.5x annual commission income – T</a:t>
            </a:r>
            <a:r>
              <a:rPr lang="en-US" altLang="en-US" sz="1800" dirty="0"/>
              <a:t>his method tends to assume typical profitability, growth, quality and risk factors, which can be risky and inaccurate.  </a:t>
            </a:r>
          </a:p>
          <a:p>
            <a:pPr marL="1316736" lvl="1" indent="-514350">
              <a:lnSpc>
                <a:spcPct val="90000"/>
              </a:lnSpc>
              <a:buFont typeface="+mj-lt"/>
              <a:buAutoNum type="alphaLcParenR"/>
            </a:pPr>
            <a:endParaRPr lang="en-US" sz="1800" dirty="0"/>
          </a:p>
        </p:txBody>
      </p:sp>
    </p:spTree>
    <p:extLst>
      <p:ext uri="{BB962C8B-B14F-4D97-AF65-F5344CB8AC3E}">
        <p14:creationId xmlns:p14="http://schemas.microsoft.com/office/powerpoint/2010/main" val="824277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Setting a Fair Price 2</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fontScale="25000" lnSpcReduction="20000"/>
          </a:bodyPr>
          <a:lstStyle/>
          <a:p>
            <a:pPr marL="402336" indent="0">
              <a:lnSpc>
                <a:spcPct val="90000"/>
              </a:lnSpc>
              <a:buNone/>
            </a:pPr>
            <a:r>
              <a:rPr lang="en-US" sz="7000" dirty="0"/>
              <a:t>Illustration</a:t>
            </a:r>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endParaRPr lang="en-US" sz="2200" dirty="0"/>
          </a:p>
          <a:p>
            <a:pPr marL="402336" indent="0">
              <a:lnSpc>
                <a:spcPct val="90000"/>
              </a:lnSpc>
              <a:buNone/>
            </a:pPr>
            <a:r>
              <a:rPr lang="en-US" sz="4800" i="1" dirty="0"/>
              <a:t>Setting ‘fair’ rate of return (capitalization rate) – Evaluate the following:</a:t>
            </a:r>
          </a:p>
          <a:p>
            <a:pPr marL="1088136" lvl="1">
              <a:lnSpc>
                <a:spcPct val="90000"/>
              </a:lnSpc>
              <a:buFontTx/>
              <a:buChar char="-"/>
            </a:pPr>
            <a:r>
              <a:rPr lang="en-US" sz="4800" i="1" dirty="0"/>
              <a:t>Revenue growth rate</a:t>
            </a:r>
          </a:p>
          <a:p>
            <a:pPr marL="1088136" lvl="1">
              <a:lnSpc>
                <a:spcPct val="90000"/>
              </a:lnSpc>
              <a:buFontTx/>
              <a:buChar char="-"/>
            </a:pPr>
            <a:r>
              <a:rPr lang="en-US" sz="4800" i="1" dirty="0"/>
              <a:t>Markets</a:t>
            </a:r>
          </a:p>
          <a:p>
            <a:pPr marL="1088136" lvl="1">
              <a:lnSpc>
                <a:spcPct val="90000"/>
              </a:lnSpc>
              <a:buFontTx/>
              <a:buChar char="-"/>
            </a:pPr>
            <a:r>
              <a:rPr lang="en-US" sz="4800" i="1" dirty="0"/>
              <a:t>Producers and Staff</a:t>
            </a:r>
          </a:p>
          <a:p>
            <a:pPr marL="1088136" lvl="1">
              <a:lnSpc>
                <a:spcPct val="90000"/>
              </a:lnSpc>
              <a:buFontTx/>
              <a:buChar char="-"/>
            </a:pPr>
            <a:r>
              <a:rPr lang="en-US" sz="4800" i="1" dirty="0"/>
              <a:t>Management </a:t>
            </a:r>
          </a:p>
          <a:p>
            <a:pPr marL="1088136" lvl="1">
              <a:lnSpc>
                <a:spcPct val="90000"/>
              </a:lnSpc>
              <a:buFontTx/>
              <a:buChar char="-"/>
            </a:pPr>
            <a:r>
              <a:rPr lang="en-US" sz="4800" i="1" dirty="0"/>
              <a:t>Geographic territory</a:t>
            </a:r>
          </a:p>
          <a:p>
            <a:pPr marL="1088136" lvl="1">
              <a:lnSpc>
                <a:spcPct val="90000"/>
              </a:lnSpc>
              <a:buFontTx/>
              <a:buChar char="-"/>
            </a:pPr>
            <a:r>
              <a:rPr lang="en-US" sz="4800" i="1" dirty="0"/>
              <a:t>Customer and Business mix</a:t>
            </a:r>
          </a:p>
          <a:p>
            <a:pPr marL="1088136" lvl="1">
              <a:lnSpc>
                <a:spcPct val="90000"/>
              </a:lnSpc>
              <a:buFontTx/>
              <a:buChar char="-"/>
            </a:pPr>
            <a:r>
              <a:rPr lang="en-US" sz="4800" i="1" dirty="0"/>
              <a:t>Other risk factors and synergistic opportunities </a:t>
            </a:r>
          </a:p>
          <a:p>
            <a:pPr marL="1088136" lvl="1">
              <a:lnSpc>
                <a:spcPct val="90000"/>
              </a:lnSpc>
              <a:buFontTx/>
              <a:buChar char="-"/>
            </a:pPr>
            <a:endParaRPr lang="en-US" sz="18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76400"/>
            <a:ext cx="5372100" cy="273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4240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Setting a Fair Price 3</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a:bodyPr>
          <a:lstStyle/>
          <a:p>
            <a:pPr marL="402336" indent="0">
              <a:lnSpc>
                <a:spcPct val="90000"/>
              </a:lnSpc>
              <a:buNone/>
            </a:pPr>
            <a:r>
              <a:rPr lang="en-US" altLang="en-US" sz="2400" dirty="0"/>
              <a:t>Accounting Cut-Offs</a:t>
            </a:r>
          </a:p>
          <a:p>
            <a:pPr marL="402336" indent="0">
              <a:lnSpc>
                <a:spcPct val="90000"/>
              </a:lnSpc>
              <a:buNone/>
            </a:pPr>
            <a:endParaRPr lang="en-US" altLang="en-US" sz="2400" dirty="0"/>
          </a:p>
          <a:p>
            <a:pPr marL="1009650" lvl="1" indent="-609600">
              <a:lnSpc>
                <a:spcPct val="80000"/>
              </a:lnSpc>
            </a:pPr>
            <a:r>
              <a:rPr lang="en-US" altLang="en-US" sz="2000" dirty="0"/>
              <a:t>Direct bill commission – usually cash basis</a:t>
            </a:r>
          </a:p>
          <a:p>
            <a:pPr marL="1009650" lvl="1" indent="-609600">
              <a:lnSpc>
                <a:spcPct val="80000"/>
              </a:lnSpc>
            </a:pPr>
            <a:r>
              <a:rPr lang="en-US" altLang="en-US" sz="2000" dirty="0"/>
              <a:t>Agency bill commission income – usually accrual basis described as later of coverage effective date or invoice date</a:t>
            </a:r>
          </a:p>
          <a:p>
            <a:pPr marL="1009650" lvl="1" indent="-609600">
              <a:lnSpc>
                <a:spcPct val="80000"/>
              </a:lnSpc>
            </a:pPr>
            <a:r>
              <a:rPr lang="en-US" altLang="en-US" sz="2000" dirty="0"/>
              <a:t>Subsequent (post closing) cancellations, return premium audits, etc.</a:t>
            </a:r>
          </a:p>
          <a:p>
            <a:pPr marL="1009650" lvl="1" indent="-609600">
              <a:lnSpc>
                <a:spcPct val="80000"/>
              </a:lnSpc>
            </a:pPr>
            <a:r>
              <a:rPr lang="en-US" altLang="en-US" sz="2000" dirty="0"/>
              <a:t>Contingency income – usually cash basis</a:t>
            </a:r>
          </a:p>
          <a:p>
            <a:pPr marL="1009650" lvl="1" indent="-609600">
              <a:lnSpc>
                <a:spcPct val="80000"/>
              </a:lnSpc>
            </a:pPr>
            <a:r>
              <a:rPr lang="en-US" altLang="en-US" sz="2000" dirty="0"/>
              <a:t>Personnel and operating expenses – usually accrual basis</a:t>
            </a:r>
          </a:p>
          <a:p>
            <a:pPr marL="1009650" lvl="1" indent="-609600">
              <a:lnSpc>
                <a:spcPct val="80000"/>
              </a:lnSpc>
            </a:pPr>
            <a:r>
              <a:rPr lang="en-US" altLang="en-US" sz="2000" dirty="0"/>
              <a:t>Errors and omissions insurance tail exposure – usually cost of the seller</a:t>
            </a:r>
          </a:p>
          <a:p>
            <a:pPr marL="1009650" lvl="1" indent="-609600">
              <a:lnSpc>
                <a:spcPct val="80000"/>
              </a:lnSpc>
            </a:pPr>
            <a:r>
              <a:rPr lang="en-US" altLang="en-US" sz="2000" dirty="0"/>
              <a:t>Working capital requirement at closing – especially with publicly-traded and private-equity buyers</a:t>
            </a:r>
          </a:p>
          <a:p>
            <a:pPr marL="1316736" lvl="1" indent="-514350">
              <a:lnSpc>
                <a:spcPct val="90000"/>
              </a:lnSpc>
              <a:buFont typeface="+mj-lt"/>
              <a:buAutoNum type="alphaLcParenR"/>
            </a:pPr>
            <a:endParaRPr lang="en-US" sz="1800" dirty="0"/>
          </a:p>
        </p:txBody>
      </p:sp>
    </p:spTree>
    <p:extLst>
      <p:ext uri="{BB962C8B-B14F-4D97-AF65-F5344CB8AC3E}">
        <p14:creationId xmlns:p14="http://schemas.microsoft.com/office/powerpoint/2010/main" val="387263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E5AF1-C459-45D9-A66B-EA2911167415}"/>
              </a:ext>
            </a:extLst>
          </p:cNvPr>
          <p:cNvSpPr>
            <a:spLocks noGrp="1"/>
          </p:cNvSpPr>
          <p:nvPr>
            <p:ph type="title"/>
          </p:nvPr>
        </p:nvSpPr>
        <p:spPr/>
        <p:txBody>
          <a:bodyPr/>
          <a:lstStyle/>
          <a:p>
            <a:r>
              <a:rPr lang="en-US" dirty="0"/>
              <a:t>Administrative Details</a:t>
            </a:r>
          </a:p>
        </p:txBody>
      </p:sp>
      <p:sp>
        <p:nvSpPr>
          <p:cNvPr id="3" name="Content Placeholder 2">
            <a:extLst>
              <a:ext uri="{FF2B5EF4-FFF2-40B4-BE49-F238E27FC236}">
                <a16:creationId xmlns:a16="http://schemas.microsoft.com/office/drawing/2014/main" id="{17D19F4D-C6E9-4C59-B4D6-881B2335D73A}"/>
              </a:ext>
            </a:extLst>
          </p:cNvPr>
          <p:cNvSpPr>
            <a:spLocks noGrp="1"/>
          </p:cNvSpPr>
          <p:nvPr>
            <p:ph idx="1"/>
          </p:nvPr>
        </p:nvSpPr>
        <p:spPr>
          <a:xfrm>
            <a:off x="533400" y="1600200"/>
            <a:ext cx="8229600" cy="4525963"/>
          </a:xfrm>
        </p:spPr>
        <p:txBody>
          <a:bodyPr>
            <a:normAutofit/>
          </a:bodyPr>
          <a:lstStyle/>
          <a:p>
            <a:r>
              <a:rPr lang="en-US" sz="2400" dirty="0"/>
              <a:t>Attendees are in listen only mode. </a:t>
            </a:r>
          </a:p>
          <a:p>
            <a:r>
              <a:rPr lang="en-US" sz="2400" dirty="0"/>
              <a:t>Questions? Please use the </a:t>
            </a:r>
            <a:r>
              <a:rPr lang="en-US" sz="2400" dirty="0" err="1"/>
              <a:t>Gotowebinar</a:t>
            </a:r>
            <a:r>
              <a:rPr lang="en-US" sz="2400" dirty="0"/>
              <a:t> questions feature in the upper right and we will do our best to respond.</a:t>
            </a:r>
          </a:p>
          <a:p>
            <a:r>
              <a:rPr lang="en-US" sz="2400" dirty="0"/>
              <a:t>For panelist questions after the webinar: </a:t>
            </a:r>
          </a:p>
          <a:p>
            <a:pPr lvl="1"/>
            <a:r>
              <a:rPr lang="en-US" sz="1800" dirty="0"/>
              <a:t>Bob </a:t>
            </a:r>
            <a:r>
              <a:rPr lang="en-US" sz="1800" dirty="0" err="1"/>
              <a:t>Skow</a:t>
            </a:r>
            <a:r>
              <a:rPr lang="en-US" sz="1800" dirty="0"/>
              <a:t>-</a:t>
            </a:r>
            <a:r>
              <a:rPr lang="pl-PL" sz="1800" dirty="0">
                <a:hlinkClick r:id="rId2"/>
              </a:rPr>
              <a:t>Bob.Skow@iiaiowa.org</a:t>
            </a:r>
            <a:endParaRPr lang="en-US" sz="1800" dirty="0"/>
          </a:p>
          <a:p>
            <a:pPr lvl="1"/>
            <a:r>
              <a:rPr lang="en-US" sz="1800" dirty="0"/>
              <a:t>Dirk Nohre- </a:t>
            </a:r>
            <a:r>
              <a:rPr lang="en-US" sz="1800" u="sng" dirty="0">
                <a:solidFill>
                  <a:srgbClr val="0033CC"/>
                </a:solidFill>
              </a:rPr>
              <a:t>dirk@nohre.com</a:t>
            </a:r>
          </a:p>
          <a:p>
            <a:pPr lvl="1"/>
            <a:r>
              <a:rPr lang="en-US" sz="1800" dirty="0"/>
              <a:t>Matt Davis- </a:t>
            </a:r>
            <a:r>
              <a:rPr lang="en-US" sz="1800" u="sng" dirty="0">
                <a:hlinkClick r:id="rId3"/>
              </a:rPr>
              <a:t>Matthew_Davis@swissre.com</a:t>
            </a:r>
            <a:endParaRPr lang="en-US" sz="1800" dirty="0"/>
          </a:p>
          <a:p>
            <a:pPr lvl="1"/>
            <a:r>
              <a:rPr lang="en-US" sz="1800" dirty="0"/>
              <a:t>Jim Redeker- </a:t>
            </a:r>
            <a:r>
              <a:rPr lang="en-US" sz="1800" u="sng" dirty="0">
                <a:solidFill>
                  <a:srgbClr val="0033CC"/>
                </a:solidFill>
                <a:hlinkClick r:id="rId4"/>
              </a:rPr>
              <a:t>James_Redeker@swissre.com</a:t>
            </a:r>
            <a:endParaRPr lang="en-US" sz="1800" u="sng" dirty="0">
              <a:solidFill>
                <a:srgbClr val="0033CC"/>
              </a:solidFill>
            </a:endParaRPr>
          </a:p>
          <a:p>
            <a:pPr lvl="1"/>
            <a:r>
              <a:rPr lang="en-US" sz="1800" dirty="0"/>
              <a:t>Annette Ardler- </a:t>
            </a:r>
            <a:r>
              <a:rPr lang="en-US" sz="1800" u="sng" dirty="0">
                <a:solidFill>
                  <a:srgbClr val="0033CC"/>
                </a:solidFill>
              </a:rPr>
              <a:t>Annette_Ardler@swissre.com</a:t>
            </a:r>
          </a:p>
          <a:p>
            <a:r>
              <a:rPr lang="en-US" sz="2400" dirty="0"/>
              <a:t>No CE or loss control credit for listening to today’s discussion.</a:t>
            </a:r>
          </a:p>
          <a:p>
            <a:r>
              <a:rPr lang="en-US" sz="2400" dirty="0"/>
              <a:t>The slides and audio will be available on E&amp;O Happens soon.</a:t>
            </a:r>
          </a:p>
          <a:p>
            <a:pPr marL="0" indent="0">
              <a:buNone/>
            </a:pPr>
            <a:endParaRPr lang="en-US" sz="2400" b="1" dirty="0"/>
          </a:p>
          <a:p>
            <a:endParaRPr lang="en-US" b="1" dirty="0"/>
          </a:p>
        </p:txBody>
      </p:sp>
    </p:spTree>
    <p:extLst>
      <p:ext uri="{BB962C8B-B14F-4D97-AF65-F5344CB8AC3E}">
        <p14:creationId xmlns:p14="http://schemas.microsoft.com/office/powerpoint/2010/main" val="1237705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Setting a Fair Price 4</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a:bodyPr>
          <a:lstStyle/>
          <a:p>
            <a:pPr marL="402336" indent="0">
              <a:lnSpc>
                <a:spcPct val="90000"/>
              </a:lnSpc>
              <a:buNone/>
            </a:pPr>
            <a:r>
              <a:rPr lang="en-US" altLang="en-US" sz="2400" dirty="0"/>
              <a:t>Negotiations</a:t>
            </a:r>
          </a:p>
          <a:p>
            <a:pPr marL="402336" indent="0">
              <a:lnSpc>
                <a:spcPct val="90000"/>
              </a:lnSpc>
              <a:buNone/>
            </a:pPr>
            <a:endParaRPr lang="en-US" altLang="en-US" sz="2400" dirty="0"/>
          </a:p>
          <a:p>
            <a:pPr marL="1009650" lvl="1" indent="-609600">
              <a:lnSpc>
                <a:spcPct val="80000"/>
              </a:lnSpc>
            </a:pPr>
            <a:r>
              <a:rPr lang="en-US" altLang="en-US" sz="2000" dirty="0"/>
              <a:t>Not a ‘zero sum’ game</a:t>
            </a:r>
          </a:p>
          <a:p>
            <a:pPr marL="1009650" lvl="1" indent="-609600">
              <a:lnSpc>
                <a:spcPct val="80000"/>
              </a:lnSpc>
            </a:pPr>
            <a:r>
              <a:rPr lang="en-US" altLang="en-US" sz="2000" dirty="0"/>
              <a:t>Identify goals of the other party</a:t>
            </a:r>
          </a:p>
          <a:p>
            <a:pPr marL="1009650" lvl="1" indent="-609600">
              <a:lnSpc>
                <a:spcPct val="80000"/>
              </a:lnSpc>
            </a:pPr>
            <a:r>
              <a:rPr lang="en-US" altLang="en-US" sz="2000" dirty="0"/>
              <a:t>Mutual decision on a fair valuation method</a:t>
            </a:r>
          </a:p>
          <a:p>
            <a:pPr marL="1009650" lvl="1" indent="-609600">
              <a:lnSpc>
                <a:spcPct val="80000"/>
              </a:lnSpc>
            </a:pPr>
            <a:r>
              <a:rPr lang="en-US" altLang="en-US" sz="2000" dirty="0"/>
              <a:t>Agree to disagree on, or set aside emotional issues during the initial process</a:t>
            </a:r>
          </a:p>
          <a:p>
            <a:pPr marL="1009650" lvl="1" indent="-609600">
              <a:lnSpc>
                <a:spcPct val="80000"/>
              </a:lnSpc>
            </a:pPr>
            <a:r>
              <a:rPr lang="en-US" altLang="en-US" sz="2000" dirty="0"/>
              <a:t>Stay focused on long-term goals</a:t>
            </a:r>
          </a:p>
          <a:p>
            <a:pPr marL="1009650" lvl="1" indent="-609600">
              <a:lnSpc>
                <a:spcPct val="80000"/>
              </a:lnSpc>
            </a:pPr>
            <a:r>
              <a:rPr lang="en-US" altLang="en-US" sz="2000" dirty="0"/>
              <a:t>Establish minimum acceptable boundaries and parameters</a:t>
            </a:r>
          </a:p>
          <a:p>
            <a:pPr marL="1009650" lvl="1" indent="-609600">
              <a:lnSpc>
                <a:spcPct val="80000"/>
              </a:lnSpc>
            </a:pPr>
            <a:r>
              <a:rPr lang="en-US" altLang="en-US" sz="2000" dirty="0"/>
              <a:t>Use objective outside party to reflect on negotiations</a:t>
            </a:r>
          </a:p>
          <a:p>
            <a:pPr marL="1009650" lvl="1" indent="-609600">
              <a:lnSpc>
                <a:spcPct val="80000"/>
              </a:lnSpc>
            </a:pPr>
            <a:r>
              <a:rPr lang="en-US" altLang="en-US" sz="2000" dirty="0"/>
              <a:t>Don’t agree on agency price until terms, tax structure, owner compensation and other factors are also known or negotiated</a:t>
            </a:r>
          </a:p>
          <a:p>
            <a:pPr marL="1009650" lvl="1" indent="-609600">
              <a:lnSpc>
                <a:spcPct val="80000"/>
              </a:lnSpc>
            </a:pPr>
            <a:r>
              <a:rPr lang="en-US" altLang="en-US" sz="2000" dirty="0"/>
              <a:t>Walk-away power is the greatest power</a:t>
            </a:r>
          </a:p>
          <a:p>
            <a:pPr marL="1316736" lvl="1" indent="-514350">
              <a:lnSpc>
                <a:spcPct val="90000"/>
              </a:lnSpc>
              <a:buFont typeface="+mj-lt"/>
              <a:buAutoNum type="alphaLcParenR"/>
            </a:pPr>
            <a:endParaRPr lang="en-US" sz="1800" dirty="0"/>
          </a:p>
        </p:txBody>
      </p:sp>
    </p:spTree>
    <p:extLst>
      <p:ext uri="{BB962C8B-B14F-4D97-AF65-F5344CB8AC3E}">
        <p14:creationId xmlns:p14="http://schemas.microsoft.com/office/powerpoint/2010/main" val="3465096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normAutofit/>
          </a:bodyPr>
          <a:lstStyle/>
          <a:p>
            <a:r>
              <a:rPr lang="en-US" dirty="0"/>
              <a:t>Buy/Sell Issues </a:t>
            </a:r>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normAutofit lnSpcReduction="10000"/>
          </a:bodyPr>
          <a:lstStyle/>
          <a:p>
            <a:pPr marL="0" indent="0">
              <a:lnSpc>
                <a:spcPct val="80000"/>
              </a:lnSpc>
              <a:buNone/>
            </a:pPr>
            <a:r>
              <a:rPr lang="en-US" altLang="en-US" sz="2800" dirty="0"/>
              <a:t>Provisions of Agreement</a:t>
            </a:r>
          </a:p>
          <a:p>
            <a:pPr marL="0" indent="0">
              <a:lnSpc>
                <a:spcPct val="80000"/>
              </a:lnSpc>
              <a:buNone/>
            </a:pPr>
            <a:endParaRPr lang="en-US" altLang="en-US" sz="2000" dirty="0"/>
          </a:p>
          <a:p>
            <a:pPr marL="457200" indent="-457200">
              <a:lnSpc>
                <a:spcPct val="80000"/>
              </a:lnSpc>
              <a:buFont typeface="+mj-lt"/>
              <a:buAutoNum type="arabicPeriod"/>
            </a:pPr>
            <a:r>
              <a:rPr lang="en-US" altLang="en-US" sz="2000" dirty="0"/>
              <a:t>Addresses circumstances (triggers) of buying and selling</a:t>
            </a:r>
          </a:p>
          <a:p>
            <a:pPr lvl="1">
              <a:lnSpc>
                <a:spcPct val="80000"/>
              </a:lnSpc>
            </a:pPr>
            <a:r>
              <a:rPr lang="en-US" altLang="en-US" sz="1800" dirty="0"/>
              <a:t>death</a:t>
            </a:r>
          </a:p>
          <a:p>
            <a:pPr lvl="1">
              <a:lnSpc>
                <a:spcPct val="80000"/>
              </a:lnSpc>
            </a:pPr>
            <a:r>
              <a:rPr lang="en-US" altLang="en-US" sz="1800" dirty="0"/>
              <a:t>disability</a:t>
            </a:r>
          </a:p>
          <a:p>
            <a:pPr lvl="1">
              <a:lnSpc>
                <a:spcPct val="80000"/>
              </a:lnSpc>
            </a:pPr>
            <a:r>
              <a:rPr lang="en-US" altLang="en-US" sz="1800" dirty="0"/>
              <a:t>retirement</a:t>
            </a:r>
          </a:p>
          <a:p>
            <a:pPr lvl="1">
              <a:lnSpc>
                <a:spcPct val="80000"/>
              </a:lnSpc>
            </a:pPr>
            <a:r>
              <a:rPr lang="en-US" altLang="en-US" sz="1800" dirty="0"/>
              <a:t>quit and remain in the business</a:t>
            </a:r>
          </a:p>
          <a:p>
            <a:pPr lvl="1">
              <a:lnSpc>
                <a:spcPct val="80000"/>
              </a:lnSpc>
            </a:pPr>
            <a:r>
              <a:rPr lang="en-US" altLang="en-US" sz="1800" dirty="0"/>
              <a:t>quit and exit the business</a:t>
            </a:r>
          </a:p>
          <a:p>
            <a:pPr marL="457200" indent="-457200">
              <a:lnSpc>
                <a:spcPct val="80000"/>
              </a:lnSpc>
              <a:buFont typeface="+mj-lt"/>
              <a:buAutoNum type="arabicPeriod"/>
            </a:pPr>
            <a:r>
              <a:rPr lang="en-US" altLang="en-US" sz="2000" dirty="0"/>
              <a:t>Price</a:t>
            </a:r>
          </a:p>
          <a:p>
            <a:pPr lvl="1">
              <a:lnSpc>
                <a:spcPct val="80000"/>
              </a:lnSpc>
            </a:pPr>
            <a:r>
              <a:rPr lang="en-US" altLang="en-US" sz="1800" dirty="0"/>
              <a:t>fixed</a:t>
            </a:r>
          </a:p>
          <a:p>
            <a:pPr lvl="1">
              <a:lnSpc>
                <a:spcPct val="80000"/>
              </a:lnSpc>
            </a:pPr>
            <a:r>
              <a:rPr lang="en-US" altLang="en-US" sz="1800" dirty="0"/>
              <a:t>formula</a:t>
            </a:r>
          </a:p>
          <a:p>
            <a:pPr lvl="1">
              <a:lnSpc>
                <a:spcPct val="80000"/>
              </a:lnSpc>
            </a:pPr>
            <a:r>
              <a:rPr lang="en-US" altLang="en-US" sz="1800" dirty="0"/>
              <a:t>appraisal</a:t>
            </a:r>
          </a:p>
          <a:p>
            <a:pPr marL="457200" indent="-457200">
              <a:lnSpc>
                <a:spcPct val="80000"/>
              </a:lnSpc>
              <a:buFont typeface="+mj-lt"/>
              <a:buAutoNum type="arabicPeriod"/>
            </a:pPr>
            <a:r>
              <a:rPr lang="en-US" altLang="en-US" sz="2000" dirty="0"/>
              <a:t>Terms (down payment, amortization period, interest rate)</a:t>
            </a:r>
          </a:p>
          <a:p>
            <a:pPr lvl="1">
              <a:lnSpc>
                <a:spcPct val="80000"/>
              </a:lnSpc>
            </a:pPr>
            <a:r>
              <a:rPr lang="en-US" altLang="en-US" sz="1800" dirty="0"/>
              <a:t>adequate cash flow for debt service</a:t>
            </a:r>
          </a:p>
          <a:p>
            <a:pPr marL="457200" indent="-457200">
              <a:lnSpc>
                <a:spcPct val="80000"/>
              </a:lnSpc>
              <a:buFont typeface="+mj-lt"/>
              <a:buAutoNum type="arabicPeriod"/>
            </a:pPr>
            <a:r>
              <a:rPr lang="en-US" altLang="en-US" sz="2000" dirty="0"/>
              <a:t>Option to buy or sell (vs) requirement to buy or sell (i.e. </a:t>
            </a:r>
            <a:r>
              <a:rPr lang="en-US" altLang="en-US" sz="2000"/>
              <a:t>put or call)</a:t>
            </a:r>
            <a:endParaRPr lang="en-US" altLang="en-US" sz="2000" dirty="0"/>
          </a:p>
          <a:p>
            <a:pPr marL="457200" indent="-457200">
              <a:lnSpc>
                <a:spcPct val="80000"/>
              </a:lnSpc>
              <a:buFont typeface="+mj-lt"/>
              <a:buAutoNum type="arabicPeriod"/>
            </a:pPr>
            <a:r>
              <a:rPr lang="en-US" altLang="en-US" sz="2000" dirty="0"/>
              <a:t>Dispute resolution or dissolution methodology</a:t>
            </a:r>
          </a:p>
          <a:p>
            <a:pPr marL="1316736" lvl="1" indent="-514350">
              <a:lnSpc>
                <a:spcPct val="90000"/>
              </a:lnSpc>
              <a:buFont typeface="+mj-lt"/>
              <a:buAutoNum type="alphaLcParenR"/>
            </a:pPr>
            <a:endParaRPr lang="en-US" sz="1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19400"/>
            <a:ext cx="2676525" cy="119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9170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4B26A5-3338-46D6-9499-66275942187A}"/>
              </a:ext>
            </a:extLst>
          </p:cNvPr>
          <p:cNvSpPr/>
          <p:nvPr/>
        </p:nvSpPr>
        <p:spPr>
          <a:xfrm>
            <a:off x="1524000" y="1905000"/>
            <a:ext cx="6172200" cy="3108543"/>
          </a:xfrm>
          <a:prstGeom prst="rect">
            <a:avLst/>
          </a:prstGeom>
        </p:spPr>
        <p:txBody>
          <a:bodyPr wrap="square">
            <a:spAutoFit/>
          </a:bodyPr>
          <a:lstStyle/>
          <a:p>
            <a:pPr algn="ctr"/>
            <a:r>
              <a:rPr lang="en-US" sz="3600" b="1" dirty="0"/>
              <a:t>Matt Davis, </a:t>
            </a:r>
            <a:br>
              <a:rPr lang="en-US" sz="3600" b="1" dirty="0"/>
            </a:br>
            <a:r>
              <a:rPr lang="en-US" sz="2800" b="1" dirty="0"/>
              <a:t>Claims Manager, Vice President</a:t>
            </a:r>
            <a:br>
              <a:rPr lang="en-US" sz="2800" b="1" dirty="0"/>
            </a:br>
            <a:r>
              <a:rPr lang="en-US" sz="2800" b="1" dirty="0"/>
              <a:t>Swiss Re Corporate Solutions</a:t>
            </a:r>
            <a:endParaRPr lang="en-US" sz="4400" b="1" dirty="0"/>
          </a:p>
          <a:p>
            <a:pPr algn="ctr"/>
            <a:r>
              <a:rPr lang="en-US" sz="3600" b="1" dirty="0"/>
              <a:t>&amp; Jim Redeker</a:t>
            </a:r>
            <a:r>
              <a:rPr lang="en-US" sz="4400" b="1" dirty="0"/>
              <a:t>, </a:t>
            </a:r>
            <a:br>
              <a:rPr lang="en-US" sz="4400" b="1" dirty="0"/>
            </a:br>
            <a:r>
              <a:rPr lang="en-US" sz="2800" b="1" dirty="0"/>
              <a:t>Claims Manager, Vice President </a:t>
            </a:r>
            <a:br>
              <a:rPr lang="en-US" sz="2800" b="1" dirty="0"/>
            </a:br>
            <a:r>
              <a:rPr lang="en-US" sz="2800" b="1" dirty="0"/>
              <a:t>Swiss Re Corporate Solutions</a:t>
            </a:r>
            <a:endParaRPr lang="en-US" sz="3600" b="1" dirty="0"/>
          </a:p>
        </p:txBody>
      </p:sp>
    </p:spTree>
    <p:extLst>
      <p:ext uri="{BB962C8B-B14F-4D97-AF65-F5344CB8AC3E}">
        <p14:creationId xmlns:p14="http://schemas.microsoft.com/office/powerpoint/2010/main" val="1129673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Ready, fire, aim?</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70000" lnSpcReduction="20000"/>
          </a:bodyPr>
          <a:lstStyle/>
          <a:p>
            <a:pPr lvl="0"/>
            <a:r>
              <a:rPr lang="en-US" sz="3800" dirty="0"/>
              <a:t>When </a:t>
            </a:r>
            <a:r>
              <a:rPr lang="en-US" sz="3800"/>
              <a:t>to get your </a:t>
            </a:r>
            <a:r>
              <a:rPr lang="en-US" sz="3800" dirty="0"/>
              <a:t>E&amp;O carrier involved in the purchase/sale?</a:t>
            </a:r>
          </a:p>
          <a:p>
            <a:pPr lvl="1">
              <a:lnSpc>
                <a:spcPct val="170000"/>
              </a:lnSpc>
            </a:pPr>
            <a:r>
              <a:rPr lang="en-US" sz="3200" dirty="0"/>
              <a:t>Wait until the ink is dry?</a:t>
            </a:r>
          </a:p>
          <a:p>
            <a:pPr lvl="1">
              <a:lnSpc>
                <a:spcPct val="170000"/>
              </a:lnSpc>
            </a:pPr>
            <a:r>
              <a:rPr lang="en-US" sz="3200" dirty="0"/>
              <a:t>What your underwriter can tell you</a:t>
            </a:r>
          </a:p>
          <a:p>
            <a:pPr lvl="1">
              <a:lnSpc>
                <a:spcPct val="170000"/>
              </a:lnSpc>
            </a:pPr>
            <a:r>
              <a:rPr lang="en-US" sz="3200" dirty="0"/>
              <a:t>What most lawyers don’t know </a:t>
            </a:r>
          </a:p>
          <a:p>
            <a:pPr lvl="1">
              <a:lnSpc>
                <a:spcPct val="170000"/>
              </a:lnSpc>
            </a:pPr>
            <a:r>
              <a:rPr lang="en-US" sz="3200" dirty="0"/>
              <a:t>To whom should you listen: your underwriter, lawyer or accountant?</a:t>
            </a:r>
          </a:p>
          <a:p>
            <a:pPr lvl="1"/>
            <a:endParaRPr lang="en-US" dirty="0"/>
          </a:p>
        </p:txBody>
      </p:sp>
    </p:spTree>
    <p:extLst>
      <p:ext uri="{BB962C8B-B14F-4D97-AF65-F5344CB8AC3E}">
        <p14:creationId xmlns:p14="http://schemas.microsoft.com/office/powerpoint/2010/main" val="2677123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The </a:t>
            </a:r>
            <a:r>
              <a:rPr lang="en-US" b="1" i="1" dirty="0"/>
              <a:t>selling</a:t>
            </a:r>
            <a:r>
              <a:rPr lang="en-US" b="1" dirty="0"/>
              <a:t> agency perspective</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85000" lnSpcReduction="20000"/>
          </a:bodyPr>
          <a:lstStyle/>
          <a:p>
            <a:pPr lvl="0"/>
            <a:r>
              <a:rPr lang="en-US" sz="3800" dirty="0"/>
              <a:t>Considerations when </a:t>
            </a:r>
            <a:r>
              <a:rPr lang="en-US" sz="3800" b="1" i="1" dirty="0"/>
              <a:t>selling</a:t>
            </a:r>
            <a:r>
              <a:rPr lang="en-US" sz="3800" dirty="0"/>
              <a:t> a book of business</a:t>
            </a:r>
          </a:p>
          <a:p>
            <a:pPr lvl="1">
              <a:lnSpc>
                <a:spcPct val="170000"/>
              </a:lnSpc>
            </a:pPr>
            <a:r>
              <a:rPr lang="en-US" sz="3200" dirty="0"/>
              <a:t>You want protection in your retirement</a:t>
            </a:r>
          </a:p>
          <a:p>
            <a:pPr lvl="1">
              <a:lnSpc>
                <a:spcPct val="170000"/>
              </a:lnSpc>
            </a:pPr>
            <a:r>
              <a:rPr lang="en-US" sz="3200" dirty="0"/>
              <a:t>You want protection if you’ve sold the business</a:t>
            </a:r>
          </a:p>
          <a:p>
            <a:pPr lvl="1">
              <a:lnSpc>
                <a:spcPct val="170000"/>
              </a:lnSpc>
            </a:pPr>
            <a:r>
              <a:rPr lang="en-US" sz="3200" dirty="0"/>
              <a:t>You want to cut off liability for future problems</a:t>
            </a:r>
          </a:p>
          <a:p>
            <a:pPr lvl="1">
              <a:lnSpc>
                <a:spcPct val="170000"/>
              </a:lnSpc>
            </a:pPr>
            <a:r>
              <a:rPr lang="en-US" sz="3200" dirty="0"/>
              <a:t>How much of a tail?</a:t>
            </a:r>
          </a:p>
          <a:p>
            <a:pPr lvl="1"/>
            <a:endParaRPr lang="en-US" dirty="0"/>
          </a:p>
        </p:txBody>
      </p:sp>
    </p:spTree>
    <p:extLst>
      <p:ext uri="{BB962C8B-B14F-4D97-AF65-F5344CB8AC3E}">
        <p14:creationId xmlns:p14="http://schemas.microsoft.com/office/powerpoint/2010/main" val="1390385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The </a:t>
            </a:r>
            <a:r>
              <a:rPr lang="en-US" b="1" i="1" dirty="0"/>
              <a:t>buying </a:t>
            </a:r>
            <a:r>
              <a:rPr lang="en-US" b="1" dirty="0"/>
              <a:t>agency perspective</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62500" lnSpcReduction="20000"/>
          </a:bodyPr>
          <a:lstStyle/>
          <a:p>
            <a:pPr lvl="0"/>
            <a:r>
              <a:rPr lang="en-US" sz="3800" dirty="0"/>
              <a:t>When </a:t>
            </a:r>
            <a:r>
              <a:rPr lang="en-US" sz="3800" b="1" i="1" dirty="0"/>
              <a:t>buying</a:t>
            </a:r>
            <a:r>
              <a:rPr lang="en-US" sz="3800" dirty="0"/>
              <a:t> a book of business, why is acquiring </a:t>
            </a:r>
            <a:r>
              <a:rPr lang="en-US" sz="3800" i="1" dirty="0"/>
              <a:t>only</a:t>
            </a:r>
            <a:r>
              <a:rPr lang="en-US" sz="3800" dirty="0"/>
              <a:t> the assets of an agency (or a line of business) preferable to absorbing the entire agency (from an E&amp;O standpoint)?</a:t>
            </a:r>
          </a:p>
          <a:p>
            <a:pPr lvl="1">
              <a:lnSpc>
                <a:spcPct val="120000"/>
              </a:lnSpc>
            </a:pPr>
            <a:r>
              <a:rPr lang="en-US" sz="3200" dirty="0"/>
              <a:t>Because this is ‘claims made’ coverage, there must be a current policy in place that will cover errors/omissions by the Old Agency </a:t>
            </a:r>
          </a:p>
          <a:p>
            <a:pPr lvl="1">
              <a:lnSpc>
                <a:spcPct val="120000"/>
              </a:lnSpc>
            </a:pPr>
            <a:r>
              <a:rPr lang="en-US" sz="3200" dirty="0"/>
              <a:t>Three options: continuing coverage by the selling agency, an ERP or the buying agency’s policy</a:t>
            </a:r>
          </a:p>
          <a:p>
            <a:pPr lvl="1">
              <a:lnSpc>
                <a:spcPct val="170000"/>
              </a:lnSpc>
            </a:pPr>
            <a:r>
              <a:rPr lang="en-US" sz="3200" dirty="0"/>
              <a:t>Due diligence only goes so far</a:t>
            </a:r>
          </a:p>
          <a:p>
            <a:pPr lvl="1">
              <a:lnSpc>
                <a:spcPct val="170000"/>
              </a:lnSpc>
            </a:pPr>
            <a:r>
              <a:rPr lang="en-US" sz="3200" dirty="0"/>
              <a:t>Impact on current policy pricing</a:t>
            </a:r>
          </a:p>
          <a:p>
            <a:pPr lvl="1">
              <a:lnSpc>
                <a:spcPct val="120000"/>
              </a:lnSpc>
            </a:pPr>
            <a:endParaRPr lang="en-US" sz="1100" dirty="0"/>
          </a:p>
        </p:txBody>
      </p:sp>
    </p:spTree>
    <p:extLst>
      <p:ext uri="{BB962C8B-B14F-4D97-AF65-F5344CB8AC3E}">
        <p14:creationId xmlns:p14="http://schemas.microsoft.com/office/powerpoint/2010/main" val="2513604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Learning to love the ERP</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70000" lnSpcReduction="20000"/>
          </a:bodyPr>
          <a:lstStyle/>
          <a:p>
            <a:pPr lvl="0">
              <a:lnSpc>
                <a:spcPct val="120000"/>
              </a:lnSpc>
            </a:pPr>
            <a:r>
              <a:rPr lang="en-US" sz="3800" dirty="0"/>
              <a:t>Advantages of requiring an ERP (from an E&amp;O standpoint)</a:t>
            </a:r>
          </a:p>
          <a:p>
            <a:pPr lvl="1">
              <a:lnSpc>
                <a:spcPct val="120000"/>
              </a:lnSpc>
            </a:pPr>
            <a:r>
              <a:rPr lang="en-US" sz="3200" dirty="0"/>
              <a:t>An offset to the purchase price – or at least, a known expense for one side or the other to absorb </a:t>
            </a:r>
          </a:p>
          <a:p>
            <a:pPr lvl="1">
              <a:lnSpc>
                <a:spcPct val="120000"/>
              </a:lnSpc>
            </a:pPr>
            <a:r>
              <a:rPr lang="en-US" sz="3200" dirty="0"/>
              <a:t>No impact on the Buying Agency’s loss history (</a:t>
            </a:r>
            <a:r>
              <a:rPr lang="en-US" sz="3200" i="1" dirty="0"/>
              <a:t>at least not automatically</a:t>
            </a:r>
            <a:r>
              <a:rPr lang="en-US" sz="3200" dirty="0"/>
              <a:t>)</a:t>
            </a:r>
          </a:p>
          <a:p>
            <a:pPr lvl="1">
              <a:lnSpc>
                <a:spcPct val="120000"/>
              </a:lnSpc>
            </a:pPr>
            <a:r>
              <a:rPr lang="en-US" sz="3200" dirty="0"/>
              <a:t>The selling agency is not dependent on the buying agency to protect it</a:t>
            </a:r>
          </a:p>
          <a:p>
            <a:pPr lvl="1">
              <a:lnSpc>
                <a:spcPct val="120000"/>
              </a:lnSpc>
            </a:pPr>
            <a:r>
              <a:rPr lang="en-US" sz="3200" dirty="0"/>
              <a:t>Address payment of deductible under the ERP</a:t>
            </a:r>
          </a:p>
        </p:txBody>
      </p:sp>
    </p:spTree>
    <p:extLst>
      <p:ext uri="{BB962C8B-B14F-4D97-AF65-F5344CB8AC3E}">
        <p14:creationId xmlns:p14="http://schemas.microsoft.com/office/powerpoint/2010/main" val="1520225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What’s in a name?</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70000" lnSpcReduction="20000"/>
          </a:bodyPr>
          <a:lstStyle/>
          <a:p>
            <a:pPr lvl="0">
              <a:lnSpc>
                <a:spcPct val="120000"/>
              </a:lnSpc>
            </a:pPr>
            <a:r>
              <a:rPr lang="en-US" sz="3800" dirty="0"/>
              <a:t>Why &amp; how is the Selling Agency listed on the Buying agency’s policy? </a:t>
            </a:r>
          </a:p>
          <a:p>
            <a:pPr lvl="1">
              <a:lnSpc>
                <a:spcPct val="120000"/>
              </a:lnSpc>
            </a:pPr>
            <a:r>
              <a:rPr lang="en-US" sz="3200" dirty="0"/>
              <a:t>DBA with a side of retro</a:t>
            </a:r>
          </a:p>
          <a:p>
            <a:pPr lvl="1">
              <a:lnSpc>
                <a:spcPct val="120000"/>
              </a:lnSpc>
            </a:pPr>
            <a:r>
              <a:rPr lang="en-US" sz="3200" dirty="0"/>
              <a:t>What’s intended: the ‘business continuity’ imperative</a:t>
            </a:r>
          </a:p>
          <a:p>
            <a:pPr lvl="1">
              <a:lnSpc>
                <a:spcPct val="120000"/>
              </a:lnSpc>
            </a:pPr>
            <a:r>
              <a:rPr lang="en-US" sz="3200" dirty="0"/>
              <a:t>What’s not intended: free insurance for the selling agency </a:t>
            </a:r>
          </a:p>
          <a:p>
            <a:pPr lvl="1">
              <a:lnSpc>
                <a:spcPct val="120000"/>
              </a:lnSpc>
            </a:pPr>
            <a:r>
              <a:rPr lang="en-US" sz="3200" dirty="0"/>
              <a:t>Instead, you and your E&amp;O carrier are recognizing that:</a:t>
            </a:r>
          </a:p>
          <a:p>
            <a:pPr lvl="2">
              <a:lnSpc>
                <a:spcPct val="120000"/>
              </a:lnSpc>
            </a:pPr>
            <a:r>
              <a:rPr lang="en-US" sz="2900" dirty="0"/>
              <a:t>No coverage for errors/omissions </a:t>
            </a:r>
            <a:r>
              <a:rPr lang="en-US" sz="2900" i="1" dirty="0"/>
              <a:t>prior to </a:t>
            </a:r>
            <a:r>
              <a:rPr lang="en-US" sz="2900" dirty="0"/>
              <a:t>the retro date</a:t>
            </a:r>
          </a:p>
          <a:p>
            <a:pPr lvl="2">
              <a:lnSpc>
                <a:spcPct val="120000"/>
              </a:lnSpc>
            </a:pPr>
            <a:r>
              <a:rPr lang="en-US" sz="2900" dirty="0"/>
              <a:t>There </a:t>
            </a:r>
            <a:r>
              <a:rPr lang="en-US" sz="2900" b="1" i="1" dirty="0"/>
              <a:t>is</a:t>
            </a:r>
            <a:r>
              <a:rPr lang="en-US" sz="2900" dirty="0"/>
              <a:t> cover for ‘Buying Agency d/b/a Selling Agency’ </a:t>
            </a:r>
            <a:r>
              <a:rPr lang="en-US" sz="2900" b="1" i="1" dirty="0"/>
              <a:t>after</a:t>
            </a:r>
            <a:r>
              <a:rPr lang="en-US" sz="2900" dirty="0"/>
              <a:t> the retro date</a:t>
            </a:r>
            <a:endParaRPr lang="en-US" sz="3200" dirty="0"/>
          </a:p>
          <a:p>
            <a:pPr lvl="0">
              <a:lnSpc>
                <a:spcPct val="120000"/>
              </a:lnSpc>
            </a:pPr>
            <a:endParaRPr lang="en-US" sz="3200" dirty="0"/>
          </a:p>
        </p:txBody>
      </p:sp>
    </p:spTree>
    <p:extLst>
      <p:ext uri="{BB962C8B-B14F-4D97-AF65-F5344CB8AC3E}">
        <p14:creationId xmlns:p14="http://schemas.microsoft.com/office/powerpoint/2010/main" val="944097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Who’s on first?</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70000" lnSpcReduction="20000"/>
          </a:bodyPr>
          <a:lstStyle/>
          <a:p>
            <a:pPr lvl="0">
              <a:lnSpc>
                <a:spcPct val="120000"/>
              </a:lnSpc>
            </a:pPr>
            <a:r>
              <a:rPr lang="en-US" sz="3800" dirty="0"/>
              <a:t>Typical claim scenario: </a:t>
            </a:r>
          </a:p>
          <a:p>
            <a:pPr lvl="1">
              <a:lnSpc>
                <a:spcPct val="120000"/>
              </a:lnSpc>
            </a:pPr>
            <a:r>
              <a:rPr lang="en-US" sz="3200" dirty="0"/>
              <a:t>An </a:t>
            </a:r>
            <a:r>
              <a:rPr lang="en-US" sz="3200" b="1" i="1" dirty="0"/>
              <a:t>alleged</a:t>
            </a:r>
            <a:r>
              <a:rPr lang="en-US" sz="3200" dirty="0"/>
              <a:t> error on the account of ‘</a:t>
            </a:r>
            <a:r>
              <a:rPr lang="en-US" sz="3200" i="1" dirty="0"/>
              <a:t>Customer X</a:t>
            </a:r>
            <a:r>
              <a:rPr lang="en-US" sz="3200" dirty="0"/>
              <a:t>’ happens on the watch of the selling agency </a:t>
            </a:r>
          </a:p>
          <a:p>
            <a:pPr lvl="1">
              <a:lnSpc>
                <a:spcPct val="120000"/>
              </a:lnSpc>
            </a:pPr>
            <a:r>
              <a:rPr lang="en-US" sz="3200" dirty="0"/>
              <a:t>The assets of the agency are sold to the buying agency – including the account of </a:t>
            </a:r>
            <a:r>
              <a:rPr lang="en-US" sz="3200" i="1" dirty="0"/>
              <a:t>Customer X – </a:t>
            </a:r>
            <a:r>
              <a:rPr lang="en-US" sz="3200" dirty="0"/>
              <a:t>on January 1, 2018</a:t>
            </a:r>
          </a:p>
          <a:p>
            <a:pPr lvl="1">
              <a:lnSpc>
                <a:spcPct val="120000"/>
              </a:lnSpc>
            </a:pPr>
            <a:r>
              <a:rPr lang="en-US" sz="3200" dirty="0"/>
              <a:t>The account goes through renewal on July 1, 2018</a:t>
            </a:r>
          </a:p>
          <a:p>
            <a:pPr lvl="1">
              <a:lnSpc>
                <a:spcPct val="120000"/>
              </a:lnSpc>
            </a:pPr>
            <a:r>
              <a:rPr lang="en-US" sz="3200" dirty="0"/>
              <a:t>On August 1, an un(der)covered loss occurs</a:t>
            </a:r>
          </a:p>
          <a:p>
            <a:pPr lvl="1">
              <a:lnSpc>
                <a:spcPct val="120000"/>
              </a:lnSpc>
            </a:pPr>
            <a:r>
              <a:rPr lang="en-US" sz="3200" dirty="0"/>
              <a:t>So which agency/E&amp;O policy will respond?  </a:t>
            </a:r>
          </a:p>
          <a:p>
            <a:pPr marL="914400" lvl="2" indent="0" algn="ctr">
              <a:lnSpc>
                <a:spcPct val="120000"/>
              </a:lnSpc>
              <a:buNone/>
            </a:pPr>
            <a:r>
              <a:rPr lang="en-US" sz="3200" dirty="0"/>
              <a:t>[</a:t>
            </a:r>
            <a:r>
              <a:rPr lang="en-US" sz="3200" i="1" dirty="0"/>
              <a:t>Dramatic pause to allow local discussion</a:t>
            </a:r>
            <a:r>
              <a:rPr lang="en-US" sz="3200" dirty="0"/>
              <a:t>]</a:t>
            </a:r>
            <a:endParaRPr lang="en-US" dirty="0"/>
          </a:p>
          <a:p>
            <a:pPr lvl="1">
              <a:lnSpc>
                <a:spcPct val="120000"/>
              </a:lnSpc>
            </a:pPr>
            <a:endParaRPr lang="en-US" sz="3200" dirty="0"/>
          </a:p>
          <a:p>
            <a:pPr lvl="0">
              <a:lnSpc>
                <a:spcPct val="120000"/>
              </a:lnSpc>
            </a:pPr>
            <a:endParaRPr lang="en-US" sz="3200" dirty="0"/>
          </a:p>
        </p:txBody>
      </p:sp>
    </p:spTree>
    <p:extLst>
      <p:ext uri="{BB962C8B-B14F-4D97-AF65-F5344CB8AC3E}">
        <p14:creationId xmlns:p14="http://schemas.microsoft.com/office/powerpoint/2010/main" val="2663028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Answer: everybody</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70000" lnSpcReduction="20000"/>
          </a:bodyPr>
          <a:lstStyle/>
          <a:p>
            <a:pPr lvl="0">
              <a:lnSpc>
                <a:spcPct val="120000"/>
              </a:lnSpc>
            </a:pPr>
            <a:r>
              <a:rPr lang="en-US" sz="3800" dirty="0"/>
              <a:t>Typical </a:t>
            </a:r>
            <a:r>
              <a:rPr lang="en-US" sz="3800" b="1" i="1" dirty="0"/>
              <a:t>lawsuit</a:t>
            </a:r>
            <a:r>
              <a:rPr lang="en-US" sz="3800" dirty="0"/>
              <a:t> scenario: </a:t>
            </a:r>
            <a:r>
              <a:rPr lang="en-US" sz="3400" dirty="0"/>
              <a:t>Plaintiff lawyers are unsure who is at fault, so the best approach is to sue </a:t>
            </a:r>
            <a:r>
              <a:rPr lang="en-US" sz="3400" b="1" i="1" dirty="0"/>
              <a:t>everybody</a:t>
            </a:r>
            <a:r>
              <a:rPr lang="en-US" sz="3400" dirty="0"/>
              <a:t> </a:t>
            </a:r>
          </a:p>
          <a:p>
            <a:pPr lvl="0">
              <a:lnSpc>
                <a:spcPct val="120000"/>
              </a:lnSpc>
            </a:pPr>
            <a:r>
              <a:rPr lang="en-US" sz="3800" dirty="0"/>
              <a:t>The duty of the buying agency to review the account</a:t>
            </a:r>
            <a:endParaRPr lang="en-US" sz="4000" dirty="0"/>
          </a:p>
          <a:p>
            <a:pPr>
              <a:lnSpc>
                <a:spcPct val="120000"/>
              </a:lnSpc>
            </a:pPr>
            <a:r>
              <a:rPr lang="en-US" sz="4000" dirty="0"/>
              <a:t>Pain point: we often have to hire </a:t>
            </a:r>
            <a:r>
              <a:rPr lang="en-US" sz="4000" b="1" i="1" dirty="0"/>
              <a:t>one</a:t>
            </a:r>
            <a:r>
              <a:rPr lang="en-US" sz="4000" dirty="0"/>
              <a:t> attorney for the selling agency, a </a:t>
            </a:r>
            <a:r>
              <a:rPr lang="en-US" sz="4000" b="1" i="1" dirty="0"/>
              <a:t>second</a:t>
            </a:r>
            <a:r>
              <a:rPr lang="en-US" sz="4000" dirty="0"/>
              <a:t> for the buying agency and a </a:t>
            </a:r>
            <a:r>
              <a:rPr lang="en-US" sz="4000" b="1" i="1" dirty="0"/>
              <a:t>third</a:t>
            </a:r>
            <a:r>
              <a:rPr lang="en-US" sz="4000" dirty="0"/>
              <a:t> for the responsible party (usually the producer)</a:t>
            </a:r>
          </a:p>
          <a:p>
            <a:pPr lvl="1">
              <a:lnSpc>
                <a:spcPct val="120000"/>
              </a:lnSpc>
            </a:pPr>
            <a:endParaRPr lang="en-US" sz="3200" dirty="0"/>
          </a:p>
          <a:p>
            <a:pPr lvl="0">
              <a:lnSpc>
                <a:spcPct val="120000"/>
              </a:lnSpc>
            </a:pPr>
            <a:endParaRPr lang="en-US" sz="3200" dirty="0"/>
          </a:p>
        </p:txBody>
      </p:sp>
    </p:spTree>
    <p:extLst>
      <p:ext uri="{BB962C8B-B14F-4D97-AF65-F5344CB8AC3E}">
        <p14:creationId xmlns:p14="http://schemas.microsoft.com/office/powerpoint/2010/main" val="146786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D7B56-E09B-4AB5-B196-79630D27A83A}"/>
              </a:ext>
            </a:extLst>
          </p:cNvPr>
          <p:cNvSpPr>
            <a:spLocks noGrp="1"/>
          </p:cNvSpPr>
          <p:nvPr>
            <p:ph type="title"/>
          </p:nvPr>
        </p:nvSpPr>
        <p:spPr/>
        <p:txBody>
          <a:bodyPr/>
          <a:lstStyle/>
          <a:p>
            <a:r>
              <a:rPr lang="en-US" dirty="0"/>
              <a:t>Our Panelists:</a:t>
            </a:r>
          </a:p>
        </p:txBody>
      </p:sp>
      <p:sp>
        <p:nvSpPr>
          <p:cNvPr id="3" name="Content Placeholder 2">
            <a:extLst>
              <a:ext uri="{FF2B5EF4-FFF2-40B4-BE49-F238E27FC236}">
                <a16:creationId xmlns:a16="http://schemas.microsoft.com/office/drawing/2014/main" id="{C4DB30C9-C590-49A8-941C-B8F2FE194FF7}"/>
              </a:ext>
            </a:extLst>
          </p:cNvPr>
          <p:cNvSpPr>
            <a:spLocks noGrp="1"/>
          </p:cNvSpPr>
          <p:nvPr>
            <p:ph idx="1"/>
          </p:nvPr>
        </p:nvSpPr>
        <p:spPr/>
        <p:txBody>
          <a:bodyPr>
            <a:normAutofit fontScale="40000" lnSpcReduction="20000"/>
          </a:bodyPr>
          <a:lstStyle/>
          <a:p>
            <a:r>
              <a:rPr lang="en-US" b="1" dirty="0"/>
              <a:t>Dirk S. Nohre- CPA, CPCU, ABV-</a:t>
            </a:r>
            <a:r>
              <a:rPr lang="en-US" dirty="0"/>
              <a:t> Dirk is the senior partner at </a:t>
            </a:r>
            <a:r>
              <a:rPr lang="en-US" dirty="0" err="1"/>
              <a:t>Nohre</a:t>
            </a:r>
            <a:r>
              <a:rPr lang="en-US" dirty="0"/>
              <a:t> &amp; Co., CPA’s, a certified public accounting and consulting firm founded in 1992 and based in </a:t>
            </a:r>
            <a:r>
              <a:rPr lang="en-US" dirty="0" err="1"/>
              <a:t>Eau</a:t>
            </a:r>
            <a:r>
              <a:rPr lang="en-US" dirty="0"/>
              <a:t> Claire, WI.  Dirk and his team work extensively with insurance agents and brokers providing appraisals, M&amp;A transaction advice, internal succession planning, profitability and productivity consulting, as well as income tax planning and return preparation services.  He received his BSBA from the University of North Dakota, is a certified public accountant, and has earned the CPCU and Accredited in Business Valuation (ABV) designations.     </a:t>
            </a:r>
          </a:p>
          <a:p>
            <a:endParaRPr lang="en-US" b="1" dirty="0"/>
          </a:p>
          <a:p>
            <a:r>
              <a:rPr lang="en-US" b="1" dirty="0"/>
              <a:t>Matt Davis- </a:t>
            </a:r>
            <a:r>
              <a:rPr lang="en-US" dirty="0"/>
              <a:t>Matthew R. Davis is a Vice President and Claims Manager at Swiss Re Corporate Solutions in Overland Park, Kansas, with 26 years of experience working in and for the insurance industry.  He joined Swiss Re in 2004, where he has focused his attention on professional liability claims involving both insurance agents and lawyers throughout the United States and Canada. Matt earned a B.A. in Economics/English from the University of Kansas and a J.D. from the University of Texas.</a:t>
            </a:r>
          </a:p>
          <a:p>
            <a:endParaRPr lang="en-US" b="1" dirty="0"/>
          </a:p>
          <a:p>
            <a:r>
              <a:rPr lang="en-US" b="1" dirty="0"/>
              <a:t>Bob </a:t>
            </a:r>
            <a:r>
              <a:rPr lang="en-US" b="1" dirty="0" err="1"/>
              <a:t>Skow</a:t>
            </a:r>
            <a:r>
              <a:rPr lang="en-US" b="1" dirty="0"/>
              <a:t>-CPCU, CAE-</a:t>
            </a:r>
            <a:r>
              <a:rPr lang="en-US" dirty="0"/>
              <a:t> Bob started his insurance career the day after he graduated from Drake University.  He worked for Employers Mutual Insurance Co., and IMT Insurance Company.  He soon decided to join the agent ranks and for 13 years owned his own agency. He was selected as the Independent Insurance Agents of Iowa Young Agent of the year in 1983.  Seven years later he joined the Iowa Big I where he worked for 28 years, recently retiring.  Bob served in the Iowa Legislature 3 terms, and was selected as a member of the Iowa Insurance Hall of Fame in 2007.  For years he has taught insurance education programs.</a:t>
            </a:r>
          </a:p>
          <a:p>
            <a:endParaRPr lang="en-US" b="1" dirty="0"/>
          </a:p>
          <a:p>
            <a:r>
              <a:rPr lang="en-US" b="1" dirty="0"/>
              <a:t>Jim Redeker-</a:t>
            </a:r>
            <a:r>
              <a:rPr lang="en-US" dirty="0"/>
              <a:t> Jim is a Vice President and Claims Manager at Swiss Re Corporate Solutions in Overland Park, Kansas With 20 years of experience working in and for the insurance industry.  He joined Swiss Re in 2002, where he has focused his attention on professional liability claims involving insurance agents throughout the United States.  Jim earned a Bachelor of Science in Business Administration from Emporia State University and a J.D. from Washburn University School of Law.</a:t>
            </a:r>
          </a:p>
          <a:p>
            <a:pPr marL="0" indent="0">
              <a:buNone/>
            </a:pPr>
            <a:endParaRPr lang="en-US" b="1" dirty="0"/>
          </a:p>
          <a:p>
            <a:endParaRPr lang="en-US" dirty="0"/>
          </a:p>
        </p:txBody>
      </p:sp>
    </p:spTree>
    <p:extLst>
      <p:ext uri="{BB962C8B-B14F-4D97-AF65-F5344CB8AC3E}">
        <p14:creationId xmlns:p14="http://schemas.microsoft.com/office/powerpoint/2010/main" val="323747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The tragedy of divorce</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92500" lnSpcReduction="10000"/>
          </a:bodyPr>
          <a:lstStyle/>
          <a:p>
            <a:pPr lvl="0">
              <a:lnSpc>
                <a:spcPct val="120000"/>
              </a:lnSpc>
            </a:pPr>
            <a:r>
              <a:rPr lang="en-US" sz="3800" dirty="0"/>
              <a:t>If you think divorcing your spouse is complicated, try divorcing an insurance agency</a:t>
            </a:r>
          </a:p>
          <a:p>
            <a:pPr lvl="0">
              <a:lnSpc>
                <a:spcPct val="120000"/>
              </a:lnSpc>
            </a:pPr>
            <a:r>
              <a:rPr lang="en-US" sz="4000" dirty="0"/>
              <a:t>Your dying wishes are difficult to discern when there’s no ‘succession plan’</a:t>
            </a:r>
          </a:p>
          <a:p>
            <a:pPr lvl="1">
              <a:lnSpc>
                <a:spcPct val="120000"/>
              </a:lnSpc>
            </a:pPr>
            <a:endParaRPr lang="en-US" sz="3200" dirty="0"/>
          </a:p>
          <a:p>
            <a:pPr lvl="0">
              <a:lnSpc>
                <a:spcPct val="120000"/>
              </a:lnSpc>
            </a:pPr>
            <a:endParaRPr lang="en-US" sz="3200" dirty="0"/>
          </a:p>
        </p:txBody>
      </p:sp>
    </p:spTree>
    <p:extLst>
      <p:ext uri="{BB962C8B-B14F-4D97-AF65-F5344CB8AC3E}">
        <p14:creationId xmlns:p14="http://schemas.microsoft.com/office/powerpoint/2010/main" val="375231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E&amp;O Takeaways</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533400" y="1898344"/>
            <a:ext cx="8210550" cy="3825607"/>
          </a:xfrm>
        </p:spPr>
        <p:txBody>
          <a:bodyPr>
            <a:normAutofit fontScale="62500" lnSpcReduction="20000"/>
          </a:bodyPr>
          <a:lstStyle/>
          <a:p>
            <a:pPr lvl="0">
              <a:lnSpc>
                <a:spcPct val="120000"/>
              </a:lnSpc>
            </a:pPr>
            <a:r>
              <a:rPr lang="en-US" sz="3800" dirty="0"/>
              <a:t>Ready, aim, </a:t>
            </a:r>
            <a:r>
              <a:rPr lang="en-US" sz="3800" b="1" i="1" dirty="0"/>
              <a:t>then</a:t>
            </a:r>
            <a:r>
              <a:rPr lang="en-US" sz="3800" dirty="0"/>
              <a:t> fire – consult with your experts first</a:t>
            </a:r>
          </a:p>
          <a:p>
            <a:pPr lvl="0">
              <a:lnSpc>
                <a:spcPct val="120000"/>
              </a:lnSpc>
            </a:pPr>
            <a:r>
              <a:rPr lang="en-US" sz="3800" dirty="0"/>
              <a:t>Learn to love the ERP – Old errors on the selling agency, new errors on the buying agency</a:t>
            </a:r>
          </a:p>
          <a:p>
            <a:pPr>
              <a:lnSpc>
                <a:spcPct val="120000"/>
              </a:lnSpc>
            </a:pPr>
            <a:r>
              <a:rPr lang="en-US" sz="3800" dirty="0"/>
              <a:t>It’s as important to </a:t>
            </a:r>
            <a:r>
              <a:rPr lang="en-US" sz="3800" b="1" i="1" dirty="0"/>
              <a:t>sell</a:t>
            </a:r>
            <a:r>
              <a:rPr lang="en-US" sz="3800" dirty="0"/>
              <a:t> to a good agency as it is to </a:t>
            </a:r>
            <a:r>
              <a:rPr lang="en-US" sz="3800" b="1" i="1" dirty="0"/>
              <a:t>buy</a:t>
            </a:r>
            <a:r>
              <a:rPr lang="en-US" sz="3800" dirty="0"/>
              <a:t> from a good agency</a:t>
            </a:r>
          </a:p>
          <a:p>
            <a:pPr lvl="0">
              <a:lnSpc>
                <a:spcPct val="120000"/>
              </a:lnSpc>
            </a:pPr>
            <a:r>
              <a:rPr lang="en-US" sz="3800" dirty="0"/>
              <a:t>Beware the blind owner/producer – Nothing beats a fresh set of eyes when you’re reviewing a new account for old mistakes</a:t>
            </a:r>
          </a:p>
          <a:p>
            <a:pPr lvl="0">
              <a:lnSpc>
                <a:spcPct val="120000"/>
              </a:lnSpc>
            </a:pPr>
            <a:r>
              <a:rPr lang="en-US" sz="3800" dirty="0"/>
              <a:t>Merger divorce is messy.  So is dying without a plan to dispose of your agency.  You must </a:t>
            </a:r>
            <a:r>
              <a:rPr lang="en-US" sz="3800" b="1" i="1" dirty="0"/>
              <a:t>anticipate</a:t>
            </a:r>
            <a:r>
              <a:rPr lang="en-US" sz="3800" dirty="0"/>
              <a:t> those situations…</a:t>
            </a:r>
          </a:p>
          <a:p>
            <a:pPr lvl="2">
              <a:lnSpc>
                <a:spcPct val="120000"/>
              </a:lnSpc>
            </a:pPr>
            <a:endParaRPr lang="en-US" dirty="0"/>
          </a:p>
          <a:p>
            <a:pPr lvl="1">
              <a:lnSpc>
                <a:spcPct val="120000"/>
              </a:lnSpc>
            </a:pPr>
            <a:endParaRPr lang="en-US" sz="3200" dirty="0"/>
          </a:p>
          <a:p>
            <a:pPr lvl="0">
              <a:lnSpc>
                <a:spcPct val="120000"/>
              </a:lnSpc>
            </a:pPr>
            <a:endParaRPr lang="en-US" sz="3200" dirty="0"/>
          </a:p>
        </p:txBody>
      </p:sp>
    </p:spTree>
    <p:extLst>
      <p:ext uri="{BB962C8B-B14F-4D97-AF65-F5344CB8AC3E}">
        <p14:creationId xmlns:p14="http://schemas.microsoft.com/office/powerpoint/2010/main" val="1661393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7107A-B985-438E-859B-EFFE8E99C521}"/>
              </a:ext>
            </a:extLst>
          </p:cNvPr>
          <p:cNvSpPr>
            <a:spLocks noGrp="1"/>
          </p:cNvSpPr>
          <p:nvPr>
            <p:ph type="title"/>
          </p:nvPr>
        </p:nvSpPr>
        <p:spPr/>
        <p:txBody>
          <a:bodyPr/>
          <a:lstStyle/>
          <a:p>
            <a:r>
              <a:rPr lang="en-US" dirty="0"/>
              <a:t>Related Resources:</a:t>
            </a:r>
          </a:p>
        </p:txBody>
      </p:sp>
      <p:sp>
        <p:nvSpPr>
          <p:cNvPr id="3" name="Content Placeholder 2">
            <a:extLst>
              <a:ext uri="{FF2B5EF4-FFF2-40B4-BE49-F238E27FC236}">
                <a16:creationId xmlns:a16="http://schemas.microsoft.com/office/drawing/2014/main" id="{E2447C07-AF6F-4C48-8306-9F60C0550A66}"/>
              </a:ext>
            </a:extLst>
          </p:cNvPr>
          <p:cNvSpPr>
            <a:spLocks noGrp="1"/>
          </p:cNvSpPr>
          <p:nvPr>
            <p:ph idx="1"/>
          </p:nvPr>
        </p:nvSpPr>
        <p:spPr/>
        <p:txBody>
          <a:bodyPr>
            <a:normAutofit/>
          </a:bodyPr>
          <a:lstStyle/>
          <a:p>
            <a:pPr marL="457200" indent="-457200">
              <a:buAutoNum type="arabicPeriod"/>
            </a:pPr>
            <a:r>
              <a:rPr lang="en-US" sz="2400" dirty="0"/>
              <a:t>Is Bigger </a:t>
            </a:r>
            <a:r>
              <a:rPr lang="en-US" sz="2400" i="1" dirty="0"/>
              <a:t>Always</a:t>
            </a:r>
            <a:r>
              <a:rPr lang="en-US" sz="2400" dirty="0"/>
              <a:t> Better?- Barbara Rocco</a:t>
            </a:r>
          </a:p>
          <a:p>
            <a:pPr marL="0" indent="0">
              <a:buNone/>
            </a:pPr>
            <a:endParaRPr lang="en-US" sz="2400" dirty="0"/>
          </a:p>
          <a:p>
            <a:pPr marL="0" indent="0">
              <a:buNone/>
            </a:pPr>
            <a:r>
              <a:rPr lang="en-US" sz="2400" dirty="0"/>
              <a:t>2. </a:t>
            </a:r>
            <a:r>
              <a:rPr lang="en-US" sz="2400" b="1" dirty="0">
                <a:hlinkClick r:id="rId2"/>
              </a:rPr>
              <a:t>Mergers &amp; Acquisitions Checklist</a:t>
            </a:r>
            <a:endParaRPr lang="en-US" sz="2400" dirty="0"/>
          </a:p>
          <a:p>
            <a:pPr marL="0" indent="0">
              <a:buNone/>
            </a:pPr>
            <a:endParaRPr lang="en-US" sz="2400" dirty="0"/>
          </a:p>
          <a:p>
            <a:pPr marL="0" indent="0">
              <a:buNone/>
            </a:pPr>
            <a:r>
              <a:rPr lang="en-US" sz="2400" dirty="0"/>
              <a:t>3.</a:t>
            </a:r>
            <a:r>
              <a:rPr lang="en-US" sz="2400" b="1" dirty="0"/>
              <a:t> </a:t>
            </a:r>
            <a:r>
              <a:rPr lang="en-US" sz="2400" dirty="0"/>
              <a:t>Buying, Selling and Merging an Agency- What should you do?  Ronald </a:t>
            </a:r>
            <a:r>
              <a:rPr lang="en-US" sz="2400" dirty="0" err="1"/>
              <a:t>Kettner</a:t>
            </a:r>
            <a:r>
              <a:rPr lang="en-US" sz="2400" dirty="0"/>
              <a:t> &amp; Richard Lund</a:t>
            </a:r>
          </a:p>
          <a:p>
            <a:pPr marL="0" indent="0">
              <a:buNone/>
            </a:pPr>
            <a:endParaRPr lang="en-US" sz="2400" dirty="0"/>
          </a:p>
          <a:p>
            <a:pPr marL="0" indent="0">
              <a:buNone/>
            </a:pPr>
            <a:r>
              <a:rPr lang="en-US" sz="2400" dirty="0"/>
              <a:t>4. 2017 Best Practices Study Update- </a:t>
            </a:r>
            <a:r>
              <a:rPr lang="en-US" sz="1400" u="sng" dirty="0">
                <a:hlinkClick r:id="rId3"/>
              </a:rPr>
              <a:t>www.independentagent.com/bestpractices</a:t>
            </a:r>
            <a:endParaRPr lang="en-US" sz="1400" dirty="0"/>
          </a:p>
          <a:p>
            <a:pPr marL="0" indent="0">
              <a:buNone/>
            </a:pPr>
            <a:r>
              <a:rPr lang="en-US" sz="2400" dirty="0"/>
              <a:t>	</a:t>
            </a:r>
          </a:p>
        </p:txBody>
      </p:sp>
    </p:spTree>
    <p:extLst>
      <p:ext uri="{BB962C8B-B14F-4D97-AF65-F5344CB8AC3E}">
        <p14:creationId xmlns:p14="http://schemas.microsoft.com/office/powerpoint/2010/main" val="2252355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7107A-B985-438E-859B-EFFE8E99C521}"/>
              </a:ext>
            </a:extLst>
          </p:cNvPr>
          <p:cNvSpPr>
            <a:spLocks noGrp="1"/>
          </p:cNvSpPr>
          <p:nvPr>
            <p:ph type="title"/>
          </p:nvPr>
        </p:nvSpPr>
        <p:spPr/>
        <p:txBody>
          <a:bodyPr/>
          <a:lstStyle/>
          <a:p>
            <a:r>
              <a:rPr lang="en-US" dirty="0"/>
              <a:t>Panelist Contact Information:</a:t>
            </a:r>
          </a:p>
        </p:txBody>
      </p:sp>
      <p:sp>
        <p:nvSpPr>
          <p:cNvPr id="3" name="Content Placeholder 2">
            <a:extLst>
              <a:ext uri="{FF2B5EF4-FFF2-40B4-BE49-F238E27FC236}">
                <a16:creationId xmlns:a16="http://schemas.microsoft.com/office/drawing/2014/main" id="{E2447C07-AF6F-4C48-8306-9F60C0550A66}"/>
              </a:ext>
            </a:extLst>
          </p:cNvPr>
          <p:cNvSpPr>
            <a:spLocks noGrp="1"/>
          </p:cNvSpPr>
          <p:nvPr>
            <p:ph idx="1"/>
          </p:nvPr>
        </p:nvSpPr>
        <p:spPr/>
        <p:txBody>
          <a:bodyPr/>
          <a:lstStyle/>
          <a:p>
            <a:endParaRPr lang="en-US" dirty="0"/>
          </a:p>
          <a:p>
            <a:endParaRPr lang="en-US" sz="2800" dirty="0"/>
          </a:p>
        </p:txBody>
      </p:sp>
      <p:sp>
        <p:nvSpPr>
          <p:cNvPr id="4" name="Rectangle 3">
            <a:extLst>
              <a:ext uri="{FF2B5EF4-FFF2-40B4-BE49-F238E27FC236}">
                <a16:creationId xmlns:a16="http://schemas.microsoft.com/office/drawing/2014/main" id="{DC424436-1531-400B-9557-C278D28696F0}"/>
              </a:ext>
            </a:extLst>
          </p:cNvPr>
          <p:cNvSpPr/>
          <p:nvPr/>
        </p:nvSpPr>
        <p:spPr>
          <a:xfrm>
            <a:off x="457200" y="1752600"/>
            <a:ext cx="8001000" cy="2400657"/>
          </a:xfrm>
          <a:prstGeom prst="rect">
            <a:avLst/>
          </a:prstGeom>
        </p:spPr>
        <p:txBody>
          <a:bodyPr wrap="square">
            <a:spAutoFit/>
          </a:bodyPr>
          <a:lstStyle/>
          <a:p>
            <a:pPr lvl="1"/>
            <a:r>
              <a:rPr lang="en-US" sz="3000" dirty="0"/>
              <a:t>Bob </a:t>
            </a:r>
            <a:r>
              <a:rPr lang="en-US" sz="3000" dirty="0" err="1"/>
              <a:t>Skow</a:t>
            </a:r>
            <a:r>
              <a:rPr lang="en-US" sz="3000" dirty="0"/>
              <a:t>-</a:t>
            </a:r>
            <a:r>
              <a:rPr lang="pl-PL" sz="3000" dirty="0">
                <a:hlinkClick r:id="rId2"/>
              </a:rPr>
              <a:t>Bob.Skow@iiaiowa.org</a:t>
            </a:r>
            <a:endParaRPr lang="en-US" sz="3000" dirty="0"/>
          </a:p>
          <a:p>
            <a:pPr lvl="1"/>
            <a:r>
              <a:rPr lang="en-US" sz="3000" dirty="0"/>
              <a:t>Dirk Nohre- </a:t>
            </a:r>
            <a:r>
              <a:rPr lang="en-US" sz="3000" u="sng" dirty="0">
                <a:solidFill>
                  <a:srgbClr val="0033CC"/>
                </a:solidFill>
              </a:rPr>
              <a:t>dirk@nohre.com</a:t>
            </a:r>
          </a:p>
          <a:p>
            <a:pPr lvl="1"/>
            <a:r>
              <a:rPr lang="en-US" sz="3000" dirty="0"/>
              <a:t>Matt Davis- </a:t>
            </a:r>
            <a:r>
              <a:rPr lang="en-US" sz="3000" u="sng" dirty="0">
                <a:hlinkClick r:id="rId3"/>
              </a:rPr>
              <a:t>Matthew_Davis@swissre.com</a:t>
            </a:r>
            <a:endParaRPr lang="en-US" sz="3000" dirty="0"/>
          </a:p>
          <a:p>
            <a:pPr lvl="1"/>
            <a:r>
              <a:rPr lang="en-US" sz="3000" dirty="0"/>
              <a:t>Jim Redeker- </a:t>
            </a:r>
            <a:r>
              <a:rPr lang="en-US" sz="3000" u="sng" dirty="0">
                <a:solidFill>
                  <a:srgbClr val="0033CC"/>
                </a:solidFill>
                <a:hlinkClick r:id="rId4"/>
              </a:rPr>
              <a:t>James_Redeker@swissre.com</a:t>
            </a:r>
            <a:endParaRPr lang="en-US" sz="3000" u="sng" dirty="0">
              <a:solidFill>
                <a:srgbClr val="0033CC"/>
              </a:solidFill>
            </a:endParaRPr>
          </a:p>
          <a:p>
            <a:pPr lvl="1"/>
            <a:r>
              <a:rPr lang="en-US" sz="3000" dirty="0"/>
              <a:t>Annette Ardler-</a:t>
            </a:r>
            <a:r>
              <a:rPr lang="en-US" sz="3000" u="sng" dirty="0">
                <a:solidFill>
                  <a:srgbClr val="0033CC"/>
                </a:solidFill>
              </a:rPr>
              <a:t>Annette_Ardler@swissre.com</a:t>
            </a:r>
          </a:p>
        </p:txBody>
      </p:sp>
    </p:spTree>
    <p:extLst>
      <p:ext uri="{BB962C8B-B14F-4D97-AF65-F5344CB8AC3E}">
        <p14:creationId xmlns:p14="http://schemas.microsoft.com/office/powerpoint/2010/main" val="935743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C46BD6-342D-479B-BDCE-71D306FEC7C4}"/>
              </a:ext>
            </a:extLst>
          </p:cNvPr>
          <p:cNvSpPr/>
          <p:nvPr/>
        </p:nvSpPr>
        <p:spPr>
          <a:xfrm>
            <a:off x="838200" y="1600200"/>
            <a:ext cx="7391400" cy="1107996"/>
          </a:xfrm>
          <a:prstGeom prst="rect">
            <a:avLst/>
          </a:prstGeom>
        </p:spPr>
        <p:txBody>
          <a:bodyPr wrap="square">
            <a:spAutoFit/>
          </a:bodyPr>
          <a:lstStyle/>
          <a:p>
            <a:pPr algn="ctr"/>
            <a:r>
              <a:rPr lang="en-US" sz="6600" b="1" dirty="0"/>
              <a:t>Thank you!</a:t>
            </a:r>
          </a:p>
        </p:txBody>
      </p:sp>
    </p:spTree>
    <p:extLst>
      <p:ext uri="{BB962C8B-B14F-4D97-AF65-F5344CB8AC3E}">
        <p14:creationId xmlns:p14="http://schemas.microsoft.com/office/powerpoint/2010/main" val="197912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D57D9E-C59A-4DAE-9377-133F0A5BD1AD}"/>
              </a:ext>
            </a:extLst>
          </p:cNvPr>
          <p:cNvSpPr/>
          <p:nvPr/>
        </p:nvSpPr>
        <p:spPr>
          <a:xfrm>
            <a:off x="990600" y="2590800"/>
            <a:ext cx="7391400" cy="646331"/>
          </a:xfrm>
          <a:prstGeom prst="rect">
            <a:avLst/>
          </a:prstGeom>
        </p:spPr>
        <p:txBody>
          <a:bodyPr wrap="square">
            <a:spAutoFit/>
          </a:bodyPr>
          <a:lstStyle/>
          <a:p>
            <a:pPr algn="ctr"/>
            <a:r>
              <a:rPr lang="en-US" sz="3600" b="1" dirty="0"/>
              <a:t>Bob </a:t>
            </a:r>
            <a:r>
              <a:rPr lang="en-US" sz="3600" b="1" dirty="0" err="1"/>
              <a:t>Skow</a:t>
            </a:r>
            <a:r>
              <a:rPr lang="en-US" sz="3600" b="1" dirty="0"/>
              <a:t>-CPCU, CAE</a:t>
            </a:r>
          </a:p>
        </p:txBody>
      </p:sp>
    </p:spTree>
    <p:extLst>
      <p:ext uri="{BB962C8B-B14F-4D97-AF65-F5344CB8AC3E}">
        <p14:creationId xmlns:p14="http://schemas.microsoft.com/office/powerpoint/2010/main" val="335720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B43C-B132-4268-9B0C-5BB159E9ACEB}"/>
              </a:ext>
            </a:extLst>
          </p:cNvPr>
          <p:cNvSpPr>
            <a:spLocks noGrp="1"/>
          </p:cNvSpPr>
          <p:nvPr>
            <p:ph type="title"/>
          </p:nvPr>
        </p:nvSpPr>
        <p:spPr>
          <a:xfrm>
            <a:off x="380083" y="152400"/>
            <a:ext cx="8378328" cy="1447800"/>
          </a:xfrm>
        </p:spPr>
        <p:txBody>
          <a:bodyPr>
            <a:normAutofit fontScale="90000"/>
          </a:bodyPr>
          <a:lstStyle/>
          <a:p>
            <a:pPr>
              <a:spcBef>
                <a:spcPts val="0"/>
              </a:spcBef>
            </a:pPr>
            <a:br>
              <a:rPr lang="en-US" b="1" dirty="0">
                <a:latin typeface="Calibri" panose="020F0502020204030204" pitchFamily="34" charset="0"/>
                <a:ea typeface="Calibri" panose="020F0502020204030204" pitchFamily="34" charset="0"/>
                <a:cs typeface="Calibri" panose="020F0502020204030204" pitchFamily="34" charset="0"/>
              </a:rPr>
            </a:br>
            <a:br>
              <a:rPr lang="en-US" b="1" dirty="0">
                <a:latin typeface="Calibri" panose="020F0502020204030204" pitchFamily="34" charset="0"/>
                <a:ea typeface="Calibri" panose="020F0502020204030204" pitchFamily="34" charset="0"/>
                <a:cs typeface="Calibri" panose="020F0502020204030204" pitchFamily="34" charset="0"/>
              </a:rPr>
            </a:br>
            <a:r>
              <a:rPr lang="en-US" b="1" dirty="0">
                <a:latin typeface="Calibri" panose="020F0502020204030204" pitchFamily="34" charset="0"/>
                <a:ea typeface="Calibri" panose="020F0502020204030204" pitchFamily="34" charset="0"/>
                <a:cs typeface="Calibri" panose="020F0502020204030204" pitchFamily="34" charset="0"/>
              </a:rPr>
              <a:t>Buying or Selling your agency, do your due diligence</a:t>
            </a:r>
            <a:br>
              <a:rPr lang="en-US" sz="2700" dirty="0">
                <a:latin typeface="Calibri" panose="020F0502020204030204" pitchFamily="34" charset="0"/>
                <a:ea typeface="Calibri" panose="020F0502020204030204" pitchFamily="34" charset="0"/>
                <a:cs typeface="Calibri" panose="020F0502020204030204" pitchFamily="34" charset="0"/>
              </a:rPr>
            </a:br>
            <a:br>
              <a:rPr lang="en-US" dirty="0"/>
            </a:br>
            <a:endParaRPr lang="en-US" dirty="0"/>
          </a:p>
        </p:txBody>
      </p:sp>
      <p:sp>
        <p:nvSpPr>
          <p:cNvPr id="3" name="Content Placeholder 2">
            <a:extLst>
              <a:ext uri="{FF2B5EF4-FFF2-40B4-BE49-F238E27FC236}">
                <a16:creationId xmlns:a16="http://schemas.microsoft.com/office/drawing/2014/main" id="{0A06ED45-88AD-4C48-B3D2-827F5B6AE28B}"/>
              </a:ext>
            </a:extLst>
          </p:cNvPr>
          <p:cNvSpPr>
            <a:spLocks noGrp="1"/>
          </p:cNvSpPr>
          <p:nvPr>
            <p:ph idx="1"/>
          </p:nvPr>
        </p:nvSpPr>
        <p:spPr/>
        <p:txBody>
          <a:bodyPr>
            <a:noAutofit/>
          </a:bodyPr>
          <a:lstStyle/>
          <a:p>
            <a:pPr lvl="0"/>
            <a:r>
              <a:rPr lang="en-US" sz="2400" dirty="0"/>
              <a:t>Start out by executing a confidentiality agreement so you can share important information</a:t>
            </a:r>
          </a:p>
          <a:p>
            <a:pPr lvl="0"/>
            <a:r>
              <a:rPr lang="en-US" sz="2400" dirty="0"/>
              <a:t>Consider having a third party help establish market value – you wouldn’t buy or sell a home without an appraisal</a:t>
            </a:r>
          </a:p>
          <a:p>
            <a:pPr lvl="0"/>
            <a:r>
              <a:rPr lang="en-US" sz="2400" dirty="0"/>
              <a:t>Sit down with your CPA early in the process and review tax issues that may impact the sale or buying of an agency</a:t>
            </a:r>
          </a:p>
          <a:p>
            <a:pPr lvl="0"/>
            <a:r>
              <a:rPr lang="en-US" sz="2400" dirty="0"/>
              <a:t>Visit with your current Errors and Omissions carrier about any issues you should know about that might impact your exposure</a:t>
            </a:r>
          </a:p>
        </p:txBody>
      </p:sp>
    </p:spTree>
    <p:extLst>
      <p:ext uri="{BB962C8B-B14F-4D97-AF65-F5344CB8AC3E}">
        <p14:creationId xmlns:p14="http://schemas.microsoft.com/office/powerpoint/2010/main" val="224874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ACA03-CB5F-487F-A9B6-4B9A7B38383C}"/>
              </a:ext>
            </a:extLst>
          </p:cNvPr>
          <p:cNvSpPr>
            <a:spLocks noGrp="1"/>
          </p:cNvSpPr>
          <p:nvPr>
            <p:ph type="title"/>
          </p:nvPr>
        </p:nvSpPr>
        <p:spPr/>
        <p:txBody>
          <a:bodyPr/>
          <a:lstStyle/>
          <a:p>
            <a:r>
              <a:rPr lang="en-US" b="1" dirty="0"/>
              <a:t>Do an inspection</a:t>
            </a:r>
            <a:endParaRPr lang="en-US" dirty="0"/>
          </a:p>
        </p:txBody>
      </p:sp>
      <p:sp>
        <p:nvSpPr>
          <p:cNvPr id="3" name="Content Placeholder 2">
            <a:extLst>
              <a:ext uri="{FF2B5EF4-FFF2-40B4-BE49-F238E27FC236}">
                <a16:creationId xmlns:a16="http://schemas.microsoft.com/office/drawing/2014/main" id="{04138DDC-28AF-49F3-B0E1-D2037DBFF94C}"/>
              </a:ext>
            </a:extLst>
          </p:cNvPr>
          <p:cNvSpPr>
            <a:spLocks noGrp="1"/>
          </p:cNvSpPr>
          <p:nvPr>
            <p:ph idx="1"/>
          </p:nvPr>
        </p:nvSpPr>
        <p:spPr/>
        <p:txBody>
          <a:bodyPr>
            <a:normAutofit/>
          </a:bodyPr>
          <a:lstStyle/>
          <a:p>
            <a:pPr lvl="0"/>
            <a:r>
              <a:rPr lang="en-US" sz="2550" dirty="0"/>
              <a:t>Ask to see the agency files and financial records</a:t>
            </a:r>
          </a:p>
          <a:p>
            <a:pPr lvl="0"/>
            <a:r>
              <a:rPr lang="en-US" sz="2550" dirty="0"/>
              <a:t>Check out the automation system</a:t>
            </a:r>
          </a:p>
          <a:p>
            <a:pPr lvl="0"/>
            <a:r>
              <a:rPr lang="en-US" sz="2550" dirty="0"/>
              <a:t>E &amp; O loss run</a:t>
            </a:r>
          </a:p>
        </p:txBody>
      </p:sp>
    </p:spTree>
    <p:extLst>
      <p:ext uri="{BB962C8B-B14F-4D97-AF65-F5344CB8AC3E}">
        <p14:creationId xmlns:p14="http://schemas.microsoft.com/office/powerpoint/2010/main" val="26858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19E4-D26B-47D6-8D79-89D492417C3E}"/>
              </a:ext>
            </a:extLst>
          </p:cNvPr>
          <p:cNvSpPr>
            <a:spLocks noGrp="1"/>
          </p:cNvSpPr>
          <p:nvPr>
            <p:ph type="title"/>
          </p:nvPr>
        </p:nvSpPr>
        <p:spPr>
          <a:xfrm>
            <a:off x="628650" y="304801"/>
            <a:ext cx="7886700" cy="914400"/>
          </a:xfrm>
        </p:spPr>
        <p:txBody>
          <a:bodyPr/>
          <a:lstStyle/>
          <a:p>
            <a:r>
              <a:rPr lang="en-US" b="1" dirty="0"/>
              <a:t>Valuating an agency</a:t>
            </a:r>
            <a:endParaRPr lang="en-US" dirty="0"/>
          </a:p>
        </p:txBody>
      </p:sp>
      <p:sp>
        <p:nvSpPr>
          <p:cNvPr id="3" name="Content Placeholder 2">
            <a:extLst>
              <a:ext uri="{FF2B5EF4-FFF2-40B4-BE49-F238E27FC236}">
                <a16:creationId xmlns:a16="http://schemas.microsoft.com/office/drawing/2014/main" id="{BBDDDD7D-4919-4D0A-B72D-88DE01ECE08B}"/>
              </a:ext>
            </a:extLst>
          </p:cNvPr>
          <p:cNvSpPr>
            <a:spLocks noGrp="1"/>
          </p:cNvSpPr>
          <p:nvPr>
            <p:ph idx="1"/>
          </p:nvPr>
        </p:nvSpPr>
        <p:spPr>
          <a:xfrm>
            <a:off x="628650" y="1898344"/>
            <a:ext cx="7886700" cy="3825607"/>
          </a:xfrm>
        </p:spPr>
        <p:txBody>
          <a:bodyPr>
            <a:normAutofit fontScale="62500" lnSpcReduction="20000"/>
          </a:bodyPr>
          <a:lstStyle/>
          <a:p>
            <a:pPr lvl="0"/>
            <a:r>
              <a:rPr lang="en-US" dirty="0"/>
              <a:t>Annual retention on the book of business – type of business Personal, Commercial, Crop, Health Insurance (niche markets?)</a:t>
            </a:r>
          </a:p>
          <a:p>
            <a:pPr lvl="0"/>
            <a:r>
              <a:rPr lang="en-US" dirty="0"/>
              <a:t>Compatibility of the book – companies similar, etc.</a:t>
            </a:r>
          </a:p>
          <a:p>
            <a:pPr lvl="0"/>
            <a:r>
              <a:rPr lang="en-US" dirty="0"/>
              <a:t>Are you buying expirations or renewals  (target accounts exposure)?</a:t>
            </a:r>
          </a:p>
          <a:p>
            <a:pPr lvl="0"/>
            <a:r>
              <a:rPr lang="en-US" dirty="0"/>
              <a:t>Loss Ratio with carriers and is the book meeting current volume requirements - profit share earned?</a:t>
            </a:r>
          </a:p>
          <a:p>
            <a:pPr lvl="0"/>
            <a:r>
              <a:rPr lang="en-US" dirty="0"/>
              <a:t>Competition in the area-market area and population trends (location, location, location!!)</a:t>
            </a:r>
          </a:p>
          <a:p>
            <a:pPr lvl="0"/>
            <a:r>
              <a:rPr lang="en-US" dirty="0"/>
              <a:t>Is the agency automated and is data transferable?</a:t>
            </a:r>
          </a:p>
          <a:p>
            <a:pPr lvl="0"/>
            <a:r>
              <a:rPr lang="en-US" dirty="0"/>
              <a:t>Staff experienced – are covenants not to compete transferable – will owners stay on for a period of time or leave – office building (lease/buy)?</a:t>
            </a:r>
          </a:p>
          <a:p>
            <a:pPr lvl="0"/>
            <a:r>
              <a:rPr lang="en-US" dirty="0"/>
              <a:t>Contract or Cash?</a:t>
            </a:r>
          </a:p>
        </p:txBody>
      </p:sp>
    </p:spTree>
    <p:extLst>
      <p:ext uri="{BB962C8B-B14F-4D97-AF65-F5344CB8AC3E}">
        <p14:creationId xmlns:p14="http://schemas.microsoft.com/office/powerpoint/2010/main" val="41537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A501-4643-4399-BE8F-34E11DF1E1A7}"/>
              </a:ext>
            </a:extLst>
          </p:cNvPr>
          <p:cNvSpPr>
            <a:spLocks noGrp="1"/>
          </p:cNvSpPr>
          <p:nvPr>
            <p:ph type="title"/>
          </p:nvPr>
        </p:nvSpPr>
        <p:spPr/>
        <p:txBody>
          <a:bodyPr/>
          <a:lstStyle/>
          <a:p>
            <a:r>
              <a:rPr lang="en-US" b="1" dirty="0"/>
              <a:t>Get it in writing!</a:t>
            </a:r>
            <a:endParaRPr lang="en-US" dirty="0"/>
          </a:p>
        </p:txBody>
      </p:sp>
      <p:sp>
        <p:nvSpPr>
          <p:cNvPr id="3" name="Content Placeholder 2">
            <a:extLst>
              <a:ext uri="{FF2B5EF4-FFF2-40B4-BE49-F238E27FC236}">
                <a16:creationId xmlns:a16="http://schemas.microsoft.com/office/drawing/2014/main" id="{DDC21F90-3752-4BAB-8727-4AD53531072D}"/>
              </a:ext>
            </a:extLst>
          </p:cNvPr>
          <p:cNvSpPr>
            <a:spLocks noGrp="1"/>
          </p:cNvSpPr>
          <p:nvPr>
            <p:ph idx="1"/>
          </p:nvPr>
        </p:nvSpPr>
        <p:spPr/>
        <p:txBody>
          <a:bodyPr/>
          <a:lstStyle/>
          <a:p>
            <a:pPr marL="0" indent="0">
              <a:buNone/>
            </a:pPr>
            <a:r>
              <a:rPr lang="en-US" sz="2550" dirty="0"/>
              <a:t>The more you get spelled out the less likely you will have issues.   Utilize an Attorney and a CPA who understand agency buy/sell agreements and issues.</a:t>
            </a:r>
          </a:p>
          <a:p>
            <a:pPr marL="0" indent="0">
              <a:buNone/>
            </a:pPr>
            <a:endParaRPr lang="en-US" dirty="0"/>
          </a:p>
        </p:txBody>
      </p:sp>
    </p:spTree>
    <p:extLst>
      <p:ext uri="{BB962C8B-B14F-4D97-AF65-F5344CB8AC3E}">
        <p14:creationId xmlns:p14="http://schemas.microsoft.com/office/powerpoint/2010/main" val="285742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D57D9E-C59A-4DAE-9377-133F0A5BD1AD}"/>
              </a:ext>
            </a:extLst>
          </p:cNvPr>
          <p:cNvSpPr/>
          <p:nvPr/>
        </p:nvSpPr>
        <p:spPr>
          <a:xfrm>
            <a:off x="990600" y="2590800"/>
            <a:ext cx="7391400" cy="646331"/>
          </a:xfrm>
          <a:prstGeom prst="rect">
            <a:avLst/>
          </a:prstGeom>
        </p:spPr>
        <p:txBody>
          <a:bodyPr wrap="square">
            <a:spAutoFit/>
          </a:bodyPr>
          <a:lstStyle/>
          <a:p>
            <a:pPr algn="ctr"/>
            <a:r>
              <a:rPr lang="en-US" sz="3600" b="1" dirty="0"/>
              <a:t>Dirk S. Nohre, CPA, CPCU, ABV</a:t>
            </a:r>
          </a:p>
        </p:txBody>
      </p:sp>
    </p:spTree>
    <p:extLst>
      <p:ext uri="{BB962C8B-B14F-4D97-AF65-F5344CB8AC3E}">
        <p14:creationId xmlns:p14="http://schemas.microsoft.com/office/powerpoint/2010/main" val="27184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2814</TotalTime>
  <Words>2334</Words>
  <Application>Microsoft Office PowerPoint</Application>
  <PresentationFormat>On-screen Show (4:3)</PresentationFormat>
  <Paragraphs>306</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Administrative Details</vt:lpstr>
      <vt:lpstr>Our Panelists:</vt:lpstr>
      <vt:lpstr>PowerPoint Presentation</vt:lpstr>
      <vt:lpstr>  Buying or Selling your agency, do your due diligence  </vt:lpstr>
      <vt:lpstr>Do an inspection</vt:lpstr>
      <vt:lpstr>Valuating an agency</vt:lpstr>
      <vt:lpstr>Get it in writing!</vt:lpstr>
      <vt:lpstr>PowerPoint Presentation</vt:lpstr>
      <vt:lpstr>General Overview (in order)</vt:lpstr>
      <vt:lpstr>Transaction Types and Subject of Transaction – Overview 1</vt:lpstr>
      <vt:lpstr>Transaction Types and Subject of Transaction – Overview 2</vt:lpstr>
      <vt:lpstr>Tax and Structure – Overview 1</vt:lpstr>
      <vt:lpstr>Tax and Structure – Overview 2</vt:lpstr>
      <vt:lpstr>Tax and Structure – Overview 3</vt:lpstr>
      <vt:lpstr>Tax and Structure – Overview 4</vt:lpstr>
      <vt:lpstr>Setting a Fair Price 1</vt:lpstr>
      <vt:lpstr>Setting a Fair Price 2</vt:lpstr>
      <vt:lpstr>Setting a Fair Price 3</vt:lpstr>
      <vt:lpstr>Setting a Fair Price 4</vt:lpstr>
      <vt:lpstr>Buy/Sell Issues </vt:lpstr>
      <vt:lpstr>PowerPoint Presentation</vt:lpstr>
      <vt:lpstr>Ready, fire, aim?</vt:lpstr>
      <vt:lpstr>The selling agency perspective</vt:lpstr>
      <vt:lpstr>The buying agency perspective</vt:lpstr>
      <vt:lpstr>Learning to love the ERP</vt:lpstr>
      <vt:lpstr>What’s in a name?</vt:lpstr>
      <vt:lpstr>Who’s on first?</vt:lpstr>
      <vt:lpstr>Answer: everybody</vt:lpstr>
      <vt:lpstr>The tragedy of divorce</vt:lpstr>
      <vt:lpstr>E&amp;O Takeaways</vt:lpstr>
      <vt:lpstr>Related Resources:</vt:lpstr>
      <vt:lpstr>Panelist Contact Information:</vt:lpstr>
      <vt:lpstr>PowerPoint Presentation</vt:lpstr>
    </vt:vector>
  </TitlesOfParts>
  <Company>IIABA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 Wisecup</dc:creator>
  <cp:lastModifiedBy>Jim Hanley</cp:lastModifiedBy>
  <cp:revision>103</cp:revision>
  <dcterms:created xsi:type="dcterms:W3CDTF">2014-09-11T14:50:25Z</dcterms:created>
  <dcterms:modified xsi:type="dcterms:W3CDTF">2018-06-19T19:06:31Z</dcterms:modified>
</cp:coreProperties>
</file>